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4"/>
  </p:notesMasterIdLst>
  <p:sldIdLst>
    <p:sldId id="256" r:id="rId2"/>
    <p:sldId id="258" r:id="rId3"/>
    <p:sldId id="257" r:id="rId4"/>
    <p:sldId id="316" r:id="rId5"/>
    <p:sldId id="261" r:id="rId6"/>
    <p:sldId id="260" r:id="rId7"/>
    <p:sldId id="263" r:id="rId8"/>
    <p:sldId id="295" r:id="rId9"/>
    <p:sldId id="264" r:id="rId10"/>
    <p:sldId id="284" r:id="rId11"/>
    <p:sldId id="285" r:id="rId12"/>
    <p:sldId id="286" r:id="rId13"/>
    <p:sldId id="287" r:id="rId14"/>
    <p:sldId id="288" r:id="rId15"/>
    <p:sldId id="262" r:id="rId16"/>
    <p:sldId id="268" r:id="rId17"/>
    <p:sldId id="291" r:id="rId18"/>
    <p:sldId id="292" r:id="rId19"/>
    <p:sldId id="293" r:id="rId20"/>
    <p:sldId id="297" r:id="rId21"/>
    <p:sldId id="299" r:id="rId22"/>
    <p:sldId id="300" r:id="rId23"/>
    <p:sldId id="301" r:id="rId24"/>
    <p:sldId id="302" r:id="rId25"/>
    <p:sldId id="303" r:id="rId26"/>
    <p:sldId id="304" r:id="rId27"/>
    <p:sldId id="305" r:id="rId28"/>
    <p:sldId id="306" r:id="rId29"/>
    <p:sldId id="307" r:id="rId30"/>
    <p:sldId id="308" r:id="rId31"/>
    <p:sldId id="294" r:id="rId32"/>
    <p:sldId id="309" r:id="rId33"/>
    <p:sldId id="289" r:id="rId34"/>
    <p:sldId id="290" r:id="rId35"/>
    <p:sldId id="310" r:id="rId36"/>
    <p:sldId id="311" r:id="rId37"/>
    <p:sldId id="312" r:id="rId38"/>
    <p:sldId id="313" r:id="rId39"/>
    <p:sldId id="314" r:id="rId40"/>
    <p:sldId id="315" r:id="rId41"/>
    <p:sldId id="317" r:id="rId42"/>
    <p:sldId id="318" r:id="rId43"/>
  </p:sldIdLst>
  <p:sldSz cx="9906000" cy="6858000" type="A4"/>
  <p:notesSz cx="6797675" cy="99266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83AB5B3C-6498-4104-BBD0-D41E51A12AFD}">
  <a:tblStyle styleId="{83AB5B3C-6498-4104-BBD0-D41E51A12AFD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57" autoAdjust="0"/>
    <p:restoredTop sz="94660"/>
  </p:normalViewPr>
  <p:slideViewPr>
    <p:cSldViewPr showGuides="1">
      <p:cViewPr>
        <p:scale>
          <a:sx n="157" d="100"/>
          <a:sy n="157" d="100"/>
        </p:scale>
        <p:origin x="-42" y="93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jpg>
</file>

<file path=ppt/media/image2.jp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jp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g>
</file>

<file path=ppt/media/image40.jpeg>
</file>

<file path=ppt/media/image41.png>
</file>

<file path=ppt/media/image42.png>
</file>

<file path=ppt/media/image43.jpg>
</file>

<file path=ppt/media/image44.jpg>
</file>

<file path=ppt/media/image45.jpg>
</file>

<file path=ppt/media/image46.jpg>
</file>

<file path=ppt/media/image47.jpg>
</file>

<file path=ppt/media/image48.png>
</file>

<file path=ppt/media/image49.jpeg>
</file>

<file path=ppt/media/image5.jp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pn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png>
</file>

<file path=ppt/media/image90.jpeg>
</file>

<file path=ppt/media/image91.jpeg>
</file>

<file path=ppt/media/image92.jpeg>
</file>

<file path=ppt/media/image93.jpeg>
</file>

<file path=ppt/media/image94.jpeg>
</file>

<file path=ppt/media/image9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940243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1072743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36372" algn="l" defTabSz="1072743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72743" algn="l" defTabSz="1072743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09115" algn="l" defTabSz="1072743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45487" algn="l" defTabSz="1072743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81859" algn="l" defTabSz="1072743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18230" algn="l" defTabSz="1072743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754602" algn="l" defTabSz="1072743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290974" algn="l" defTabSz="1072743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39" cy="44669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11111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731602" y="2350967"/>
            <a:ext cx="6442799" cy="15464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 algn="ctr">
              <a:spcBef>
                <a:spcPts val="0"/>
              </a:spcBef>
              <a:buClr>
                <a:srgbClr val="FFFFFF"/>
              </a:buClr>
              <a:buSzPct val="100000"/>
              <a:defRPr sz="5600" b="1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defRPr sz="56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defRPr sz="56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defRPr sz="56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defRPr sz="56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defRPr sz="56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defRPr sz="56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defRPr sz="56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defRPr sz="5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0" name="Shape 10"/>
          <p:cNvGrpSpPr/>
          <p:nvPr/>
        </p:nvGrpSpPr>
        <p:grpSpPr>
          <a:xfrm>
            <a:off x="3509976" y="-13"/>
            <a:ext cx="2886085" cy="1769305"/>
            <a:chOff x="3578850" y="-50"/>
            <a:chExt cx="1816500" cy="904800"/>
          </a:xfrm>
        </p:grpSpPr>
        <p:sp>
          <p:nvSpPr>
            <p:cNvPr id="11" name="Shape 11"/>
            <p:cNvSpPr/>
            <p:nvPr/>
          </p:nvSpPr>
          <p:spPr>
            <a:xfrm rot="10800000">
              <a:off x="3578850" y="-50"/>
              <a:ext cx="1816500" cy="904800"/>
            </a:xfrm>
            <a:prstGeom prst="triangle">
              <a:avLst>
                <a:gd name="adj" fmla="val 50000"/>
              </a:avLst>
            </a:pr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rot="10800000">
              <a:off x="4487250" y="-50"/>
              <a:ext cx="908100" cy="904800"/>
            </a:xfrm>
            <a:prstGeom prst="triangle">
              <a:avLst>
                <a:gd name="adj" fmla="val 10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2659502" y="1394600"/>
            <a:ext cx="4587050" cy="42512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500" i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500" i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500" i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500" i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500" i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500" i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500" i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500" i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500" i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/>
          <p:nvPr/>
        </p:nvSpPr>
        <p:spPr>
          <a:xfrm>
            <a:off x="3892850" y="-152975"/>
            <a:ext cx="2120300" cy="871600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7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“</a:t>
            </a:r>
          </a:p>
        </p:txBody>
      </p:sp>
      <p:sp>
        <p:nvSpPr>
          <p:cNvPr id="20" name="Shape 20"/>
          <p:cNvSpPr/>
          <p:nvPr/>
        </p:nvSpPr>
        <p:spPr>
          <a:xfrm rot="10800000">
            <a:off x="4139747" y="-69420"/>
            <a:ext cx="1626625" cy="9972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07257" tIns="107257" rIns="107257" bIns="107257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1117377" y="1000200"/>
            <a:ext cx="7671300" cy="7188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1117377" y="1801467"/>
            <a:ext cx="7671300" cy="46164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/>
          <p:nvPr/>
        </p:nvSpPr>
        <p:spPr>
          <a:xfrm rot="10800000">
            <a:off x="4139747" y="-69420"/>
            <a:ext cx="1626625" cy="9972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07257" tIns="107257" rIns="107257" bIns="107257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117377" y="1000200"/>
            <a:ext cx="7671300" cy="7188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849442" y="1938167"/>
            <a:ext cx="3983525" cy="46296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>
              <a:spcBef>
                <a:spcPts val="0"/>
              </a:spcBef>
              <a:buSzPct val="100000"/>
              <a:defRPr sz="23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5072946" y="1938167"/>
            <a:ext cx="3983525" cy="46296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>
              <a:spcBef>
                <a:spcPts val="0"/>
              </a:spcBef>
              <a:buSzPct val="100000"/>
              <a:defRPr sz="23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/>
          <p:nvPr/>
        </p:nvSpPr>
        <p:spPr>
          <a:xfrm rot="10800000">
            <a:off x="4139747" y="-69420"/>
            <a:ext cx="1626625" cy="9972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07257" tIns="107257" rIns="107257" bIns="107257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1117377" y="1000200"/>
            <a:ext cx="7671300" cy="7188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583918" y="1962300"/>
            <a:ext cx="2794025" cy="46056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 rtl="0">
              <a:spcBef>
                <a:spcPts val="0"/>
              </a:spcBef>
              <a:buSzPct val="100000"/>
              <a:defRPr sz="2100"/>
            </a:lvl1pPr>
            <a:lvl2pPr lvl="1" rtl="0">
              <a:spcBef>
                <a:spcPts val="0"/>
              </a:spcBef>
              <a:buSzPct val="100000"/>
              <a:defRPr sz="2100"/>
            </a:lvl2pPr>
            <a:lvl3pPr lvl="2" rtl="0">
              <a:spcBef>
                <a:spcPts val="0"/>
              </a:spcBef>
              <a:buSzPct val="100000"/>
              <a:defRPr sz="2100"/>
            </a:lvl3pPr>
            <a:lvl4pPr lvl="3" rtl="0">
              <a:spcBef>
                <a:spcPts val="0"/>
              </a:spcBef>
              <a:buSzPct val="100000"/>
              <a:defRPr sz="2100"/>
            </a:lvl4pPr>
            <a:lvl5pPr lvl="4" rtl="0">
              <a:spcBef>
                <a:spcPts val="0"/>
              </a:spcBef>
              <a:buSzPct val="100000"/>
              <a:defRPr sz="2100"/>
            </a:lvl5pPr>
            <a:lvl6pPr lvl="5" rtl="0">
              <a:spcBef>
                <a:spcPts val="0"/>
              </a:spcBef>
              <a:buSzPct val="100000"/>
              <a:defRPr sz="2100"/>
            </a:lvl6pPr>
            <a:lvl7pPr lvl="6" rtl="0">
              <a:spcBef>
                <a:spcPts val="0"/>
              </a:spcBef>
              <a:buSzPct val="100000"/>
              <a:defRPr sz="2100"/>
            </a:lvl7pPr>
            <a:lvl8pPr lvl="7" rtl="0">
              <a:spcBef>
                <a:spcPts val="0"/>
              </a:spcBef>
              <a:buSzPct val="100000"/>
              <a:defRPr sz="2100"/>
            </a:lvl8pPr>
            <a:lvl9pPr lvl="8" rtl="0">
              <a:spcBef>
                <a:spcPts val="0"/>
              </a:spcBef>
              <a:buSzPct val="100000"/>
              <a:defRPr sz="21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3521188" y="1962300"/>
            <a:ext cx="2794024" cy="46056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 rtl="0">
              <a:spcBef>
                <a:spcPts val="0"/>
              </a:spcBef>
              <a:buSzPct val="100000"/>
              <a:defRPr sz="2100"/>
            </a:lvl1pPr>
            <a:lvl2pPr lvl="1" rtl="0">
              <a:spcBef>
                <a:spcPts val="0"/>
              </a:spcBef>
              <a:buSzPct val="100000"/>
              <a:defRPr sz="2100"/>
            </a:lvl2pPr>
            <a:lvl3pPr lvl="2" rtl="0">
              <a:spcBef>
                <a:spcPts val="0"/>
              </a:spcBef>
              <a:buSzPct val="100000"/>
              <a:defRPr sz="2100"/>
            </a:lvl3pPr>
            <a:lvl4pPr lvl="3" rtl="0">
              <a:spcBef>
                <a:spcPts val="0"/>
              </a:spcBef>
              <a:buSzPct val="100000"/>
              <a:defRPr sz="2100"/>
            </a:lvl4pPr>
            <a:lvl5pPr lvl="4" rtl="0">
              <a:spcBef>
                <a:spcPts val="0"/>
              </a:spcBef>
              <a:buSzPct val="100000"/>
              <a:defRPr sz="2100"/>
            </a:lvl5pPr>
            <a:lvl6pPr lvl="5" rtl="0">
              <a:spcBef>
                <a:spcPts val="0"/>
              </a:spcBef>
              <a:buSzPct val="100000"/>
              <a:defRPr sz="2100"/>
            </a:lvl6pPr>
            <a:lvl7pPr lvl="6" rtl="0">
              <a:spcBef>
                <a:spcPts val="0"/>
              </a:spcBef>
              <a:buSzPct val="100000"/>
              <a:defRPr sz="2100"/>
            </a:lvl7pPr>
            <a:lvl8pPr lvl="7" rtl="0">
              <a:spcBef>
                <a:spcPts val="0"/>
              </a:spcBef>
              <a:buSzPct val="100000"/>
              <a:defRPr sz="2100"/>
            </a:lvl8pPr>
            <a:lvl9pPr lvl="8" rtl="0">
              <a:spcBef>
                <a:spcPts val="0"/>
              </a:spcBef>
              <a:buSzPct val="100000"/>
              <a:defRPr sz="21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3"/>
          </p:nvPr>
        </p:nvSpPr>
        <p:spPr>
          <a:xfrm>
            <a:off x="6458456" y="1962300"/>
            <a:ext cx="2794025" cy="46056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 rtl="0">
              <a:spcBef>
                <a:spcPts val="0"/>
              </a:spcBef>
              <a:buSzPct val="100000"/>
              <a:defRPr sz="2100"/>
            </a:lvl1pPr>
            <a:lvl2pPr lvl="1" rtl="0">
              <a:spcBef>
                <a:spcPts val="0"/>
              </a:spcBef>
              <a:buSzPct val="100000"/>
              <a:defRPr sz="2100"/>
            </a:lvl2pPr>
            <a:lvl3pPr lvl="2" rtl="0">
              <a:spcBef>
                <a:spcPts val="0"/>
              </a:spcBef>
              <a:buSzPct val="100000"/>
              <a:defRPr sz="2100"/>
            </a:lvl3pPr>
            <a:lvl4pPr lvl="3" rtl="0">
              <a:spcBef>
                <a:spcPts val="0"/>
              </a:spcBef>
              <a:buSzPct val="100000"/>
              <a:defRPr sz="2100"/>
            </a:lvl4pPr>
            <a:lvl5pPr lvl="4" rtl="0">
              <a:spcBef>
                <a:spcPts val="0"/>
              </a:spcBef>
              <a:buSzPct val="100000"/>
              <a:defRPr sz="2100"/>
            </a:lvl5pPr>
            <a:lvl6pPr lvl="5" rtl="0">
              <a:spcBef>
                <a:spcPts val="0"/>
              </a:spcBef>
              <a:buSzPct val="100000"/>
              <a:defRPr sz="2100"/>
            </a:lvl6pPr>
            <a:lvl7pPr lvl="6" rtl="0">
              <a:spcBef>
                <a:spcPts val="0"/>
              </a:spcBef>
              <a:buSzPct val="100000"/>
              <a:defRPr sz="2100"/>
            </a:lvl7pPr>
            <a:lvl8pPr lvl="7" rtl="0">
              <a:spcBef>
                <a:spcPts val="0"/>
              </a:spcBef>
              <a:buSzPct val="100000"/>
              <a:defRPr sz="2100"/>
            </a:lvl8pPr>
            <a:lvl9pPr lvl="8" rtl="0">
              <a:spcBef>
                <a:spcPts val="0"/>
              </a:spcBef>
              <a:buSzPct val="100000"/>
              <a:defRPr sz="2100"/>
            </a:lvl9pPr>
          </a:lstStyle>
          <a:p>
            <a:endParaRPr/>
          </a:p>
        </p:txBody>
      </p:sp>
      <p:sp>
        <p:nvSpPr>
          <p:cNvPr id="35" name="Shape 35"/>
          <p:cNvSpPr/>
          <p:nvPr/>
        </p:nvSpPr>
        <p:spPr>
          <a:xfrm rot="10800000">
            <a:off x="4139747" y="-69420"/>
            <a:ext cx="1626625" cy="9972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07257" tIns="107257" rIns="107257" bIns="107257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117377" y="1000200"/>
            <a:ext cx="7671300" cy="718800"/>
          </a:xfrm>
          <a:prstGeom prst="rect">
            <a:avLst/>
          </a:prstGeom>
        </p:spPr>
        <p:txBody>
          <a:bodyPr lIns="107257" tIns="107257" rIns="107257" bIns="107257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/>
          <p:nvPr/>
        </p:nvSpPr>
        <p:spPr>
          <a:xfrm rot="10800000">
            <a:off x="4139747" y="-69420"/>
            <a:ext cx="1626625" cy="9972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07257" tIns="107257" rIns="107257" bIns="107257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top decora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 rot="10800000">
            <a:off x="4139747" y="-69420"/>
            <a:ext cx="1626625" cy="9972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07257" tIns="107257" rIns="107257" bIns="107257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bottom decora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4139747" y="5954209"/>
            <a:ext cx="1626625" cy="9972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07257" tIns="107257" rIns="107257" bIns="107257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17377" y="1000200"/>
            <a:ext cx="7671300" cy="718800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/>
          <a:lstStyle>
            <a:lvl1pPr lvl="0" algn="ctr">
              <a:spcBef>
                <a:spcPts val="0"/>
              </a:spcBef>
              <a:buSzPct val="100000"/>
              <a:buFont typeface="Playfair Display"/>
              <a:buNone/>
              <a:defRPr sz="1800" i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17377" y="1801467"/>
            <a:ext cx="7671300" cy="4616400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/>
          <a:lstStyle>
            <a:lvl1pPr lvl="0">
              <a:lnSpc>
                <a:spcPct val="115000"/>
              </a:lnSpc>
              <a:spcBef>
                <a:spcPts val="600"/>
              </a:spcBef>
              <a:buClr>
                <a:srgbClr val="CC0000"/>
              </a:buClr>
              <a:buSzPct val="100000"/>
              <a:buFont typeface="Lora"/>
              <a:buChar char="◈"/>
              <a:defRPr sz="2400">
                <a:latin typeface="Lora"/>
                <a:ea typeface="Lora"/>
                <a:cs typeface="Lora"/>
                <a:sym typeface="Lora"/>
              </a:defRPr>
            </a:lvl1pPr>
            <a:lvl2pPr lvl="1">
              <a:lnSpc>
                <a:spcPct val="115000"/>
              </a:lnSpc>
              <a:spcBef>
                <a:spcPts val="480"/>
              </a:spcBef>
              <a:buClr>
                <a:srgbClr val="CC0000"/>
              </a:buClr>
              <a:buSzPct val="100000"/>
              <a:buFont typeface="Lora"/>
              <a:buChar char="⬥"/>
              <a:defRPr sz="2000">
                <a:latin typeface="Lora"/>
                <a:ea typeface="Lora"/>
                <a:cs typeface="Lora"/>
                <a:sym typeface="Lora"/>
              </a:defRPr>
            </a:lvl2pPr>
            <a:lvl3pPr lvl="2">
              <a:lnSpc>
                <a:spcPct val="115000"/>
              </a:lnSpc>
              <a:spcBef>
                <a:spcPts val="480"/>
              </a:spcBef>
              <a:buClr>
                <a:srgbClr val="CC0000"/>
              </a:buClr>
              <a:buSzPct val="100000"/>
              <a:buFont typeface="Lora"/>
              <a:buChar char="⬦"/>
              <a:defRPr sz="2000">
                <a:latin typeface="Lora"/>
                <a:ea typeface="Lora"/>
                <a:cs typeface="Lora"/>
                <a:sym typeface="Lora"/>
              </a:defRPr>
            </a:lvl3pPr>
            <a:lvl4pPr lvl="3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4pPr>
            <a:lvl5pPr lvl="4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5pPr>
            <a:lvl6pPr lvl="5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6pPr>
            <a:lvl7pPr lvl="6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7pPr>
            <a:lvl8pPr lvl="7">
              <a:lnSpc>
                <a:spcPct val="115000"/>
              </a:lnSpc>
              <a:spcBef>
                <a:spcPts val="360"/>
              </a:spcBef>
              <a:buSzPct val="100000"/>
              <a:buFont typeface="Lora"/>
              <a:defRPr sz="2000">
                <a:latin typeface="Lora"/>
                <a:ea typeface="Lora"/>
                <a:cs typeface="Lora"/>
                <a:sym typeface="Lora"/>
              </a:defRPr>
            </a:lvl8pPr>
            <a:lvl9pPr lvl="8">
              <a:lnSpc>
                <a:spcPct val="115000"/>
              </a:lnSpc>
              <a:spcBef>
                <a:spcPts val="360"/>
              </a:spcBef>
              <a:buSzPct val="100000"/>
              <a:buFont typeface="Lora"/>
              <a:defRPr sz="2000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2.jpeg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6.jpeg"/><Relationship Id="rId5" Type="http://schemas.openxmlformats.org/officeDocument/2006/relationships/image" Target="../media/image35.jpeg"/><Relationship Id="rId4" Type="http://schemas.openxmlformats.org/officeDocument/2006/relationships/image" Target="../media/image3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0.jpeg"/><Relationship Id="rId5" Type="http://schemas.openxmlformats.org/officeDocument/2006/relationships/image" Target="../media/image39.jpeg"/><Relationship Id="rId4" Type="http://schemas.openxmlformats.org/officeDocument/2006/relationships/image" Target="../media/image3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dalgeoly.dothome.co.kr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7" Type="http://schemas.openxmlformats.org/officeDocument/2006/relationships/image" Target="../media/image4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6.jpg"/><Relationship Id="rId5" Type="http://schemas.openxmlformats.org/officeDocument/2006/relationships/image" Target="../media/image45.jpg"/><Relationship Id="rId4" Type="http://schemas.openxmlformats.org/officeDocument/2006/relationships/image" Target="../media/image4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94seulbi@naver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jpeg"/><Relationship Id="rId4" Type="http://schemas.openxmlformats.org/officeDocument/2006/relationships/image" Target="../media/image5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5.jpeg"/><Relationship Id="rId4" Type="http://schemas.openxmlformats.org/officeDocument/2006/relationships/image" Target="../media/image5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8.jpeg"/><Relationship Id="rId4" Type="http://schemas.openxmlformats.org/officeDocument/2006/relationships/image" Target="../media/image5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1.jpeg"/><Relationship Id="rId4" Type="http://schemas.openxmlformats.org/officeDocument/2006/relationships/image" Target="../media/image60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4.jpeg"/><Relationship Id="rId4" Type="http://schemas.openxmlformats.org/officeDocument/2006/relationships/image" Target="../media/image6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jpeg"/><Relationship Id="rId4" Type="http://schemas.openxmlformats.org/officeDocument/2006/relationships/image" Target="../media/image66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0.jpeg"/><Relationship Id="rId4" Type="http://schemas.openxmlformats.org/officeDocument/2006/relationships/image" Target="../media/image69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3.jpeg"/><Relationship Id="rId4" Type="http://schemas.openxmlformats.org/officeDocument/2006/relationships/image" Target="../media/image72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5.jpeg"/><Relationship Id="rId4" Type="http://schemas.openxmlformats.org/officeDocument/2006/relationships/image" Target="../media/image74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8.jpeg"/><Relationship Id="rId4" Type="http://schemas.openxmlformats.org/officeDocument/2006/relationships/image" Target="../media/image7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1.jpeg"/><Relationship Id="rId4" Type="http://schemas.openxmlformats.org/officeDocument/2006/relationships/image" Target="../media/image80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3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jpeg"/><Relationship Id="rId7" Type="http://schemas.openxmlformats.org/officeDocument/2006/relationships/image" Target="../media/image8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5.jpeg"/><Relationship Id="rId5" Type="http://schemas.openxmlformats.org/officeDocument/2006/relationships/image" Target="../media/image84.jpeg"/><Relationship Id="rId4" Type="http://schemas.openxmlformats.org/officeDocument/2006/relationships/image" Target="../media/image83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youjinchair.dothome.co.kr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8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9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5.jpe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jpg"/><Relationship Id="rId10" Type="http://schemas.openxmlformats.org/officeDocument/2006/relationships/image" Target="../media/image12.png"/><Relationship Id="rId4" Type="http://schemas.openxmlformats.org/officeDocument/2006/relationships/image" Target="../media/image6.jp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ctrTitle"/>
          </p:nvPr>
        </p:nvSpPr>
        <p:spPr>
          <a:xfrm>
            <a:off x="1731602" y="2350968"/>
            <a:ext cx="6442799" cy="1366067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pPr lvl="0"/>
            <a:r>
              <a:rPr lang="en-US" altLang="ko-KR" sz="7700" b="0" i="0" dirty="0">
                <a:latin typeface="Nueva Std" pitchFamily="34" charset="0"/>
              </a:rPr>
              <a:t>portfolio</a:t>
            </a:r>
            <a:endParaRPr lang="en" sz="7700" dirty="0">
              <a:latin typeface="Nueva Std" pitchFamily="34" charset="0"/>
            </a:endParaRPr>
          </a:p>
        </p:txBody>
      </p:sp>
      <p:grpSp>
        <p:nvGrpSpPr>
          <p:cNvPr id="52" name="Shape 52"/>
          <p:cNvGrpSpPr/>
          <p:nvPr/>
        </p:nvGrpSpPr>
        <p:grpSpPr>
          <a:xfrm>
            <a:off x="4778621" y="443323"/>
            <a:ext cx="348215" cy="698653"/>
            <a:chOff x="6730350" y="2315900"/>
            <a:chExt cx="257700" cy="420100"/>
          </a:xfrm>
        </p:grpSpPr>
        <p:sp>
          <p:nvSpPr>
            <p:cNvPr id="53" name="Shape 53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9" name="Shape 51"/>
          <p:cNvSpPr txBox="1">
            <a:spLocks/>
          </p:cNvSpPr>
          <p:nvPr/>
        </p:nvSpPr>
        <p:spPr>
          <a:xfrm>
            <a:off x="1865146" y="4005065"/>
            <a:ext cx="6130192" cy="1366067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layfair Display"/>
              <a:buNone/>
              <a:defRPr sz="4800" b="1" i="1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r>
              <a:rPr lang="en-US" sz="3800" b="0" i="0" dirty="0">
                <a:latin typeface="Nueva Std" pitchFamily="34" charset="0"/>
              </a:rPr>
              <a:t>Lim </a:t>
            </a:r>
            <a:r>
              <a:rPr lang="en-US" sz="3800" b="0" i="0" dirty="0" err="1">
                <a:latin typeface="Nueva Std" pitchFamily="34" charset="0"/>
              </a:rPr>
              <a:t>seulbi</a:t>
            </a:r>
            <a:endParaRPr lang="en" sz="3800" dirty="0">
              <a:latin typeface="Nueva St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Shape 141"/>
          <p:cNvGrpSpPr/>
          <p:nvPr/>
        </p:nvGrpSpPr>
        <p:grpSpPr>
          <a:xfrm>
            <a:off x="4784986" y="117039"/>
            <a:ext cx="336081" cy="489048"/>
            <a:chOff x="4636075" y="261925"/>
            <a:chExt cx="401800" cy="475050"/>
          </a:xfrm>
        </p:grpSpPr>
        <p:sp>
          <p:nvSpPr>
            <p:cNvPr id="142" name="Shape 142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9" name="텍스트 개체 틀 2"/>
          <p:cNvSpPr>
            <a:spLocks noGrp="1"/>
          </p:cNvSpPr>
          <p:nvPr>
            <p:ph type="body" idx="2"/>
          </p:nvPr>
        </p:nvSpPr>
        <p:spPr>
          <a:xfrm>
            <a:off x="584514" y="517898"/>
            <a:ext cx="3195823" cy="626737"/>
          </a:xfrm>
        </p:spPr>
        <p:txBody>
          <a:bodyPr/>
          <a:lstStyle/>
          <a:p>
            <a:r>
              <a:rPr lang="ko-KR" altLang="en-US" i="1" dirty="0" err="1" smtClean="0">
                <a:latin typeface="+mj-ea"/>
                <a:ea typeface="+mj-ea"/>
              </a:rPr>
              <a:t>모바일</a:t>
            </a:r>
            <a:r>
              <a:rPr lang="ko-KR" altLang="en-US" i="1" dirty="0" smtClean="0">
                <a:latin typeface="+mj-ea"/>
                <a:ea typeface="+mj-ea"/>
              </a:rPr>
              <a:t> </a:t>
            </a:r>
            <a:r>
              <a:rPr lang="en-US" altLang="ko-KR" i="1" dirty="0" smtClean="0">
                <a:latin typeface="+mj-ea"/>
                <a:ea typeface="+mj-ea"/>
              </a:rPr>
              <a:t>UI/UX</a:t>
            </a:r>
            <a:r>
              <a:rPr lang="ko-KR" altLang="en-US" i="1" dirty="0">
                <a:latin typeface="+mj-ea"/>
                <a:ea typeface="+mj-ea"/>
              </a:rPr>
              <a:t> 디자인 </a:t>
            </a:r>
            <a:r>
              <a:rPr lang="en-US" altLang="ko-KR" i="1" dirty="0" smtClean="0">
                <a:latin typeface="+mj-ea"/>
                <a:ea typeface="+mj-ea"/>
              </a:rPr>
              <a:t>Ⅱ</a:t>
            </a:r>
            <a:endParaRPr lang="ko-KR" altLang="en-US" i="1" dirty="0">
              <a:latin typeface="+mj-ea"/>
              <a:ea typeface="+mj-ea"/>
            </a:endParaRPr>
          </a:p>
        </p:txBody>
      </p:sp>
      <p:pic>
        <p:nvPicPr>
          <p:cNvPr id="2050" name="Picture 2" descr="D:\학생방\20170323\album_profile_res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471" y="1604799"/>
            <a:ext cx="219855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D:\학생방\20170323\friend_list_resul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4989" y="1604799"/>
            <a:ext cx="220199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:\학생방\20170323\list_profile_result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266" y="1604799"/>
            <a:ext cx="220199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D:\학생방\20170323\sns_profile_result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9535" y="1604799"/>
            <a:ext cx="220199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797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Shape 141"/>
          <p:cNvGrpSpPr/>
          <p:nvPr/>
        </p:nvGrpSpPr>
        <p:grpSpPr>
          <a:xfrm>
            <a:off x="4784986" y="117039"/>
            <a:ext cx="336081" cy="489048"/>
            <a:chOff x="4636075" y="261925"/>
            <a:chExt cx="401800" cy="475050"/>
          </a:xfrm>
        </p:grpSpPr>
        <p:sp>
          <p:nvSpPr>
            <p:cNvPr id="142" name="Shape 142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9" name="텍스트 개체 틀 2"/>
          <p:cNvSpPr>
            <a:spLocks noGrp="1"/>
          </p:cNvSpPr>
          <p:nvPr>
            <p:ph type="body" idx="2"/>
          </p:nvPr>
        </p:nvSpPr>
        <p:spPr>
          <a:xfrm>
            <a:off x="584514" y="517898"/>
            <a:ext cx="3195823" cy="626737"/>
          </a:xfrm>
        </p:spPr>
        <p:txBody>
          <a:bodyPr/>
          <a:lstStyle/>
          <a:p>
            <a:r>
              <a:rPr lang="ko-KR" altLang="en-US" i="1" dirty="0" err="1" smtClean="0">
                <a:latin typeface="+mj-ea"/>
                <a:ea typeface="+mj-ea"/>
              </a:rPr>
              <a:t>모바일</a:t>
            </a:r>
            <a:r>
              <a:rPr lang="ko-KR" altLang="en-US" i="1" dirty="0" smtClean="0">
                <a:latin typeface="+mj-ea"/>
                <a:ea typeface="+mj-ea"/>
              </a:rPr>
              <a:t> </a:t>
            </a:r>
            <a:r>
              <a:rPr lang="en-US" altLang="ko-KR" i="1" dirty="0" smtClean="0">
                <a:latin typeface="+mj-ea"/>
                <a:ea typeface="+mj-ea"/>
              </a:rPr>
              <a:t>UI/UX</a:t>
            </a:r>
            <a:r>
              <a:rPr lang="ko-KR" altLang="en-US" i="1" dirty="0">
                <a:latin typeface="+mj-ea"/>
                <a:ea typeface="+mj-ea"/>
              </a:rPr>
              <a:t> 디자인 </a:t>
            </a:r>
            <a:r>
              <a:rPr lang="en-US" altLang="ko-KR" i="1" dirty="0">
                <a:latin typeface="+mj-ea"/>
                <a:ea typeface="+mj-ea"/>
              </a:rPr>
              <a:t>Ⅲ</a:t>
            </a:r>
            <a:endParaRPr lang="ko-KR" altLang="en-US" i="1" dirty="0">
              <a:latin typeface="+mj-ea"/>
              <a:ea typeface="+mj-ea"/>
            </a:endParaRPr>
          </a:p>
        </p:txBody>
      </p:sp>
      <p:pic>
        <p:nvPicPr>
          <p:cNvPr id="3074" name="Picture 2" descr="D:\학생방\20170324\calendar_list_res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472" y="1604797"/>
            <a:ext cx="2209146" cy="482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학생방\20170324\eshop_list_resul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2740" y="1604796"/>
            <a:ext cx="220199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학생방\20170324\map_list_result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066" y="1604798"/>
            <a:ext cx="2209146" cy="4826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D:\학생방\20170324\sns_list_result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975" y="1604796"/>
            <a:ext cx="219855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53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Shape 141"/>
          <p:cNvGrpSpPr/>
          <p:nvPr/>
        </p:nvGrpSpPr>
        <p:grpSpPr>
          <a:xfrm>
            <a:off x="4784986" y="117039"/>
            <a:ext cx="336081" cy="489048"/>
            <a:chOff x="4636075" y="261925"/>
            <a:chExt cx="401800" cy="475050"/>
          </a:xfrm>
        </p:grpSpPr>
        <p:sp>
          <p:nvSpPr>
            <p:cNvPr id="142" name="Shape 142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9" name="텍스트 개체 틀 2"/>
          <p:cNvSpPr>
            <a:spLocks noGrp="1"/>
          </p:cNvSpPr>
          <p:nvPr>
            <p:ph type="body" idx="2"/>
          </p:nvPr>
        </p:nvSpPr>
        <p:spPr>
          <a:xfrm>
            <a:off x="584514" y="517898"/>
            <a:ext cx="3195823" cy="626737"/>
          </a:xfrm>
        </p:spPr>
        <p:txBody>
          <a:bodyPr/>
          <a:lstStyle/>
          <a:p>
            <a:r>
              <a:rPr lang="ko-KR" altLang="en-US" i="1" dirty="0" err="1" smtClean="0">
                <a:latin typeface="+mj-ea"/>
                <a:ea typeface="+mj-ea"/>
              </a:rPr>
              <a:t>모바일</a:t>
            </a:r>
            <a:r>
              <a:rPr lang="ko-KR" altLang="en-US" i="1" dirty="0" smtClean="0">
                <a:latin typeface="+mj-ea"/>
                <a:ea typeface="+mj-ea"/>
              </a:rPr>
              <a:t> </a:t>
            </a:r>
            <a:r>
              <a:rPr lang="en-US" altLang="ko-KR" i="1" dirty="0" smtClean="0">
                <a:latin typeface="+mj-ea"/>
                <a:ea typeface="+mj-ea"/>
              </a:rPr>
              <a:t>UI/UX</a:t>
            </a:r>
            <a:r>
              <a:rPr lang="ko-KR" altLang="en-US" i="1" dirty="0">
                <a:latin typeface="+mj-ea"/>
                <a:ea typeface="+mj-ea"/>
              </a:rPr>
              <a:t> 디자인 </a:t>
            </a:r>
            <a:r>
              <a:rPr lang="en-US" altLang="ko-KR" i="1" dirty="0" smtClean="0">
                <a:latin typeface="+mj-ea"/>
                <a:ea typeface="+mj-ea"/>
              </a:rPr>
              <a:t>Ⅳ</a:t>
            </a:r>
            <a:endParaRPr lang="ko-KR" altLang="en-US" i="1" dirty="0">
              <a:latin typeface="+mj-ea"/>
              <a:ea typeface="+mj-ea"/>
            </a:endParaRPr>
          </a:p>
        </p:txBody>
      </p:sp>
      <p:pic>
        <p:nvPicPr>
          <p:cNvPr id="4098" name="Picture 2" descr="D:\학생방\20170327\card_list_res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471" y="1604799"/>
            <a:ext cx="219855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D:\학생방\20170327\flat_log_resul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2740" y="1604799"/>
            <a:ext cx="220199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D:\학생방\20170327\popup_log_b_result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266" y="1604799"/>
            <a:ext cx="220199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D:\학생방\20170327\popup_log_result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9277" y="1604799"/>
            <a:ext cx="219855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53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Shape 141"/>
          <p:cNvGrpSpPr/>
          <p:nvPr/>
        </p:nvGrpSpPr>
        <p:grpSpPr>
          <a:xfrm>
            <a:off x="4784986" y="117039"/>
            <a:ext cx="336081" cy="489048"/>
            <a:chOff x="4636075" y="261925"/>
            <a:chExt cx="401800" cy="475050"/>
          </a:xfrm>
        </p:grpSpPr>
        <p:sp>
          <p:nvSpPr>
            <p:cNvPr id="142" name="Shape 142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9" name="텍스트 개체 틀 2"/>
          <p:cNvSpPr>
            <a:spLocks noGrp="1"/>
          </p:cNvSpPr>
          <p:nvPr>
            <p:ph type="body" idx="2"/>
          </p:nvPr>
        </p:nvSpPr>
        <p:spPr>
          <a:xfrm>
            <a:off x="584514" y="517898"/>
            <a:ext cx="3195823" cy="626737"/>
          </a:xfrm>
        </p:spPr>
        <p:txBody>
          <a:bodyPr/>
          <a:lstStyle/>
          <a:p>
            <a:r>
              <a:rPr lang="ko-KR" altLang="en-US" i="1" dirty="0" err="1" smtClean="0">
                <a:latin typeface="+mj-ea"/>
                <a:ea typeface="+mj-ea"/>
              </a:rPr>
              <a:t>모바일</a:t>
            </a:r>
            <a:r>
              <a:rPr lang="ko-KR" altLang="en-US" i="1" dirty="0" smtClean="0">
                <a:latin typeface="+mj-ea"/>
                <a:ea typeface="+mj-ea"/>
              </a:rPr>
              <a:t> </a:t>
            </a:r>
            <a:r>
              <a:rPr lang="en-US" altLang="ko-KR" i="1" dirty="0" smtClean="0">
                <a:latin typeface="+mj-ea"/>
                <a:ea typeface="+mj-ea"/>
              </a:rPr>
              <a:t>UI/UX</a:t>
            </a:r>
            <a:r>
              <a:rPr lang="ko-KR" altLang="en-US" i="1" dirty="0">
                <a:latin typeface="+mj-ea"/>
                <a:ea typeface="+mj-ea"/>
              </a:rPr>
              <a:t> 디자인 </a:t>
            </a:r>
            <a:r>
              <a:rPr lang="en-US" altLang="ko-KR" i="1" dirty="0">
                <a:latin typeface="+mj-ea"/>
                <a:ea typeface="+mj-ea"/>
              </a:rPr>
              <a:t>Ⅴ</a:t>
            </a:r>
            <a:endParaRPr lang="ko-KR" altLang="en-US" i="1" dirty="0">
              <a:latin typeface="+mj-ea"/>
              <a:ea typeface="+mj-ea"/>
            </a:endParaRPr>
          </a:p>
        </p:txBody>
      </p:sp>
      <p:pic>
        <p:nvPicPr>
          <p:cNvPr id="5122" name="Picture 2" descr="D:\학생방\20170328\player1_res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216" y="1604797"/>
            <a:ext cx="2216498" cy="484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D:\학생방\20170328\player2_resul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2742" y="1604797"/>
            <a:ext cx="2213034" cy="484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D:\학생방\20170328\slider1_result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707" y="1600053"/>
            <a:ext cx="2218669" cy="4846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D:\학생방\20170328\slider2_result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2861" y="1600053"/>
            <a:ext cx="2218669" cy="4846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936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4591844" y="1072592"/>
            <a:ext cx="216710" cy="754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07275" tIns="53637" rIns="107275" bIns="53637" numCol="1" anchor="ctr" anchorCtr="0" compatLnSpc="1">
            <a:prstTxWarp prst="textNoShape">
              <a:avLst/>
            </a:prstTxWarp>
            <a:spAutoFit/>
          </a:bodyPr>
          <a:lstStyle/>
          <a:p>
            <a:pPr defTabSz="1072743"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2100">
                <a:solidFill>
                  <a:schemeClr val="tx1"/>
                </a:solidFill>
                <a:latin typeface="굴림" charset="-127"/>
                <a:ea typeface="굴림" charset="-127"/>
                <a:cs typeface="굴림" charset="-127"/>
              </a:rPr>
              <a:t/>
            </a:r>
            <a:br>
              <a:rPr kumimoji="1" lang="ko-KR" altLang="ko-KR" sz="2100">
                <a:solidFill>
                  <a:schemeClr val="tx1"/>
                </a:solidFill>
                <a:latin typeface="굴림" charset="-127"/>
                <a:ea typeface="굴림" charset="-127"/>
                <a:cs typeface="굴림" charset="-127"/>
              </a:rPr>
            </a:br>
            <a:endParaRPr kumimoji="1" lang="ko-KR" altLang="ko-KR" sz="2100">
              <a:solidFill>
                <a:schemeClr val="tx1"/>
              </a:solidFill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8486" y="1124744"/>
            <a:ext cx="3541009" cy="5163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 err="1">
                <a:latin typeface="+mj-ea"/>
                <a:ea typeface="+mj-ea"/>
              </a:rPr>
              <a:t>콘텐츠</a:t>
            </a:r>
            <a:r>
              <a:rPr lang="ko-KR" altLang="en-US" sz="2100" i="1" dirty="0">
                <a:latin typeface="+mj-ea"/>
                <a:ea typeface="+mj-ea"/>
              </a:rPr>
              <a:t> 레이아웃</a:t>
            </a:r>
            <a:endParaRPr lang="en" sz="2100" i="1" dirty="0">
              <a:latin typeface="+mj-ea"/>
              <a:ea typeface="+mj-ea"/>
            </a:endParaRPr>
          </a:p>
        </p:txBody>
      </p:sp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00" y="1176591"/>
            <a:ext cx="5255879" cy="5164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3" name="Shape 172"/>
          <p:cNvGrpSpPr/>
          <p:nvPr/>
        </p:nvGrpSpPr>
        <p:grpSpPr>
          <a:xfrm>
            <a:off x="4802751" y="128326"/>
            <a:ext cx="324832" cy="417396"/>
            <a:chOff x="3294650" y="3652450"/>
            <a:chExt cx="388350" cy="405450"/>
          </a:xfrm>
        </p:grpSpPr>
        <p:sp>
          <p:nvSpPr>
            <p:cNvPr id="14" name="Shape 173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0" t="0" r="0" b="0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" name="Shape 174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0" t="0" r="0" b="0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" name="Shape 175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0" t="0" r="0" b="0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7347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 idx="4294967295"/>
          </p:nvPr>
        </p:nvSpPr>
        <p:spPr>
          <a:xfrm>
            <a:off x="742950" y="3719956"/>
            <a:ext cx="8420100" cy="1053195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r>
              <a:rPr lang="ko-KR" altLang="en-US" sz="4200" dirty="0">
                <a:latin typeface="+mj-ea"/>
                <a:ea typeface="+mj-ea"/>
              </a:rPr>
              <a:t>팀 프로젝트</a:t>
            </a:r>
            <a:endParaRPr lang="en" sz="4200" dirty="0">
              <a:latin typeface="+mj-ea"/>
              <a:ea typeface="+mj-ea"/>
            </a:endParaRPr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4294967295"/>
          </p:nvPr>
        </p:nvSpPr>
        <p:spPr>
          <a:xfrm>
            <a:off x="2679166" y="4751933"/>
            <a:ext cx="4547725" cy="1046400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ko-KR" altLang="en-US" sz="1600" dirty="0">
                <a:latin typeface="+mn-ea"/>
                <a:ea typeface="+mn-ea"/>
              </a:rPr>
              <a:t>웹사이트 제작</a:t>
            </a:r>
            <a:endParaRPr lang="en-US" sz="1600" dirty="0">
              <a:solidFill>
                <a:srgbClr val="434343"/>
              </a:solidFill>
              <a:latin typeface="+mn-ea"/>
              <a:ea typeface="+mn-ea"/>
            </a:endParaRPr>
          </a:p>
          <a:p>
            <a:pPr algn="ctr">
              <a:spcBef>
                <a:spcPts val="0"/>
              </a:spcBef>
              <a:buNone/>
            </a:pPr>
            <a:r>
              <a:rPr lang="en-US" sz="1600" dirty="0">
                <a:solidFill>
                  <a:srgbClr val="434343"/>
                </a:solidFill>
                <a:latin typeface="+mn-ea"/>
                <a:ea typeface="+mn-ea"/>
                <a:hlinkClick r:id="rId3"/>
              </a:rPr>
              <a:t>http://dalgeoly.dothome.co.kr/</a:t>
            </a:r>
            <a:endParaRPr lang="en-US" sz="1600" dirty="0">
              <a:solidFill>
                <a:srgbClr val="434343"/>
              </a:solidFill>
              <a:latin typeface="+mn-ea"/>
              <a:ea typeface="+mn-ea"/>
            </a:endParaRPr>
          </a:p>
          <a:p>
            <a:pPr algn="ctr">
              <a:spcBef>
                <a:spcPts val="0"/>
              </a:spcBef>
              <a:buNone/>
            </a:pPr>
            <a:endParaRPr lang="en" sz="1600" dirty="0">
              <a:solidFill>
                <a:srgbClr val="434343"/>
              </a:solidFill>
              <a:latin typeface="+mn-ea"/>
              <a:ea typeface="+mn-ea"/>
            </a:endParaRPr>
          </a:p>
        </p:txBody>
      </p:sp>
      <p:sp>
        <p:nvSpPr>
          <p:cNvPr id="107" name="Shape 107"/>
          <p:cNvSpPr/>
          <p:nvPr/>
        </p:nvSpPr>
        <p:spPr>
          <a:xfrm>
            <a:off x="5143884" y="3018698"/>
            <a:ext cx="212089" cy="249241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grpSp>
        <p:nvGrpSpPr>
          <p:cNvPr id="108" name="Shape 108"/>
          <p:cNvGrpSpPr/>
          <p:nvPr/>
        </p:nvGrpSpPr>
        <p:grpSpPr>
          <a:xfrm>
            <a:off x="4880647" y="1619025"/>
            <a:ext cx="908631" cy="1118601"/>
            <a:chOff x="6654650" y="3665275"/>
            <a:chExt cx="409100" cy="409125"/>
          </a:xfrm>
        </p:grpSpPr>
        <p:sp>
          <p:nvSpPr>
            <p:cNvPr id="109" name="Shape 10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111" name="Shape 111"/>
          <p:cNvGrpSpPr/>
          <p:nvPr/>
        </p:nvGrpSpPr>
        <p:grpSpPr>
          <a:xfrm rot="1056959">
            <a:off x="4004914" y="2498455"/>
            <a:ext cx="600310" cy="738924"/>
            <a:chOff x="570875" y="4322250"/>
            <a:chExt cx="443300" cy="443325"/>
          </a:xfrm>
        </p:grpSpPr>
        <p:sp>
          <p:nvSpPr>
            <p:cNvPr id="112" name="Shape 112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</p:grpSp>
      <p:sp>
        <p:nvSpPr>
          <p:cNvPr id="116" name="Shape 116"/>
          <p:cNvSpPr/>
          <p:nvPr/>
        </p:nvSpPr>
        <p:spPr>
          <a:xfrm rot="2466699">
            <a:off x="4072328" y="1835837"/>
            <a:ext cx="294671" cy="346291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17" name="Shape 117"/>
          <p:cNvSpPr/>
          <p:nvPr/>
        </p:nvSpPr>
        <p:spPr>
          <a:xfrm rot="-1609366">
            <a:off x="4503278" y="2053730"/>
            <a:ext cx="212059" cy="24920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18" name="Shape 118"/>
          <p:cNvSpPr/>
          <p:nvPr/>
        </p:nvSpPr>
        <p:spPr>
          <a:xfrm rot="2926172">
            <a:off x="5770741" y="2268652"/>
            <a:ext cx="195459" cy="15163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19" name="Shape 119"/>
          <p:cNvSpPr/>
          <p:nvPr/>
        </p:nvSpPr>
        <p:spPr>
          <a:xfrm rot="-1609329">
            <a:off x="4977699" y="1420200"/>
            <a:ext cx="143073" cy="16813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4846958" y="226132"/>
            <a:ext cx="212089" cy="249241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endParaRPr lang="en" sz="2100" i="1" dirty="0">
              <a:latin typeface="+mj-ea"/>
              <a:ea typeface="+mj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33" y="1589294"/>
            <a:ext cx="4440342" cy="386076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04707" y="1936962"/>
            <a:ext cx="3704745" cy="970096"/>
          </a:xfrm>
          <a:prstGeom prst="rect">
            <a:avLst/>
          </a:prstGeom>
          <a:noFill/>
        </p:spPr>
        <p:txBody>
          <a:bodyPr wrap="square" lIns="107275" tIns="53637" rIns="107275" bIns="53637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천 생리대 뿐 아니라 관련된 용품을 종합적으로 편리하게 구매하고 같은 고민을 가지고 있는 여성들의 원활한 소통과 정보교환을 할 수 있는 웹 사이트 구상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43045" y="3332991"/>
            <a:ext cx="3666407" cy="1616427"/>
          </a:xfrm>
          <a:prstGeom prst="rect">
            <a:avLst/>
          </a:prstGeom>
          <a:noFill/>
        </p:spPr>
        <p:txBody>
          <a:bodyPr wrap="square" lIns="107275" tIns="53637" rIns="107275" bIns="53637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①</a:t>
            </a:r>
            <a:r>
              <a:rPr lang="en-US" altLang="ko-KR" sz="1400" dirty="0">
                <a:latin typeface="+mn-ea"/>
                <a:ea typeface="+mn-ea"/>
              </a:rPr>
              <a:t>3C</a:t>
            </a:r>
            <a:r>
              <a:rPr lang="ko-KR" altLang="en-US" sz="1400" dirty="0">
                <a:latin typeface="+mn-ea"/>
                <a:ea typeface="+mn-ea"/>
              </a:rPr>
              <a:t>분석</a:t>
            </a:r>
            <a:r>
              <a:rPr lang="en-US" altLang="ko-KR" sz="1400" dirty="0">
                <a:latin typeface="+mn-ea"/>
                <a:ea typeface="+mn-ea"/>
              </a:rPr>
              <a:t>:Competition(</a:t>
            </a:r>
            <a:r>
              <a:rPr lang="ko-KR" altLang="en-US" sz="1400" dirty="0">
                <a:latin typeface="+mn-ea"/>
                <a:ea typeface="+mn-ea"/>
              </a:rPr>
              <a:t>경쟁사</a:t>
            </a:r>
            <a:r>
              <a:rPr lang="en-US" altLang="ko-KR" sz="1400" dirty="0">
                <a:latin typeface="+mn-ea"/>
                <a:ea typeface="+mn-ea"/>
              </a:rPr>
              <a:t>)</a:t>
            </a:r>
          </a:p>
          <a:p>
            <a:r>
              <a:rPr lang="ko-KR" altLang="en-US" sz="1400" dirty="0">
                <a:latin typeface="+mn-ea"/>
                <a:ea typeface="+mn-ea"/>
              </a:rPr>
              <a:t>②</a:t>
            </a:r>
            <a:r>
              <a:rPr lang="en-US" altLang="ko-KR" sz="1400" dirty="0">
                <a:latin typeface="+mn-ea"/>
                <a:ea typeface="+mn-ea"/>
              </a:rPr>
              <a:t>3C</a:t>
            </a:r>
            <a:r>
              <a:rPr lang="ko-KR" altLang="en-US" sz="1400" dirty="0">
                <a:latin typeface="+mn-ea"/>
                <a:ea typeface="+mn-ea"/>
              </a:rPr>
              <a:t>분석</a:t>
            </a:r>
            <a:r>
              <a:rPr lang="en-US" altLang="ko-KR" sz="1400" dirty="0">
                <a:latin typeface="+mn-ea"/>
                <a:ea typeface="+mn-ea"/>
              </a:rPr>
              <a:t>:Company(</a:t>
            </a:r>
            <a:r>
              <a:rPr lang="ko-KR" altLang="en-US" sz="1400" dirty="0">
                <a:latin typeface="+mn-ea"/>
                <a:ea typeface="+mn-ea"/>
              </a:rPr>
              <a:t>자사</a:t>
            </a:r>
            <a:r>
              <a:rPr lang="en-US" altLang="ko-KR" sz="1400" dirty="0">
                <a:latin typeface="+mn-ea"/>
                <a:ea typeface="+mn-ea"/>
              </a:rPr>
              <a:t>)</a:t>
            </a:r>
          </a:p>
          <a:p>
            <a:r>
              <a:rPr lang="ko-KR" altLang="en-US" sz="1400" dirty="0">
                <a:latin typeface="+mn-ea"/>
                <a:ea typeface="+mn-ea"/>
              </a:rPr>
              <a:t>③</a:t>
            </a:r>
            <a:r>
              <a:rPr lang="en-US" altLang="ko-KR" sz="1400" dirty="0">
                <a:latin typeface="+mn-ea"/>
                <a:ea typeface="+mn-ea"/>
              </a:rPr>
              <a:t>SWOT</a:t>
            </a:r>
            <a:r>
              <a:rPr lang="ko-KR" altLang="en-US" sz="1400" dirty="0">
                <a:latin typeface="+mn-ea"/>
                <a:ea typeface="+mn-ea"/>
              </a:rPr>
              <a:t>분석</a:t>
            </a:r>
            <a:endParaRPr lang="en-US" altLang="ko-KR" sz="1400" dirty="0">
              <a:latin typeface="+mn-ea"/>
              <a:ea typeface="+mn-ea"/>
            </a:endParaRPr>
          </a:p>
          <a:p>
            <a:r>
              <a:rPr lang="ko-KR" altLang="en-US" sz="1400" dirty="0">
                <a:latin typeface="+mn-ea"/>
                <a:ea typeface="+mn-ea"/>
              </a:rPr>
              <a:t>④페르소나 모델링</a:t>
            </a:r>
            <a:endParaRPr lang="en-US" altLang="ko-KR" sz="1400" dirty="0">
              <a:latin typeface="+mn-ea"/>
              <a:ea typeface="+mn-ea"/>
            </a:endParaRPr>
          </a:p>
          <a:p>
            <a:r>
              <a:rPr lang="ko-KR" altLang="en-US" sz="1400" dirty="0">
                <a:latin typeface="+mn-ea"/>
                <a:ea typeface="+mn-ea"/>
              </a:rPr>
              <a:t>⑤디자인 </a:t>
            </a:r>
            <a:r>
              <a:rPr lang="ko-KR" altLang="en-US" sz="1400" dirty="0" err="1">
                <a:latin typeface="+mn-ea"/>
                <a:ea typeface="+mn-ea"/>
              </a:rPr>
              <a:t>트렌드</a:t>
            </a:r>
            <a:endParaRPr lang="en-US" altLang="ko-KR" sz="1400" dirty="0">
              <a:latin typeface="+mn-ea"/>
              <a:ea typeface="+mn-ea"/>
            </a:endParaRPr>
          </a:p>
          <a:p>
            <a:r>
              <a:rPr lang="ko-KR" altLang="en-US" sz="1400" dirty="0">
                <a:latin typeface="+mn-ea"/>
                <a:ea typeface="+mn-ea"/>
              </a:rPr>
              <a:t>⑥</a:t>
            </a:r>
            <a:r>
              <a:rPr lang="en-US" altLang="ko-KR" sz="1400" dirty="0">
                <a:latin typeface="+mn-ea"/>
                <a:ea typeface="+mn-ea"/>
              </a:rPr>
              <a:t>Mood Board</a:t>
            </a:r>
            <a:r>
              <a:rPr lang="ko-KR" altLang="en-US" sz="1400" dirty="0">
                <a:latin typeface="+mn-ea"/>
                <a:ea typeface="+mn-ea"/>
              </a:rPr>
              <a:t>작업</a:t>
            </a:r>
            <a:endParaRPr lang="en-US" altLang="ko-KR" sz="1400" dirty="0">
              <a:latin typeface="+mn-ea"/>
              <a:ea typeface="+mn-ea"/>
            </a:endParaRPr>
          </a:p>
          <a:p>
            <a:r>
              <a:rPr lang="ko-KR" altLang="en-US" sz="1400" dirty="0" err="1">
                <a:latin typeface="+mn-ea"/>
                <a:ea typeface="+mn-ea"/>
              </a:rPr>
              <a:t>를</a:t>
            </a:r>
            <a:r>
              <a:rPr lang="ko-KR" altLang="en-US" sz="1400" dirty="0">
                <a:latin typeface="+mn-ea"/>
                <a:ea typeface="+mn-ea"/>
              </a:rPr>
              <a:t> 통하여 리서치를 완료</a:t>
            </a:r>
            <a:endParaRPr lang="en-US" altLang="ko-KR" sz="1400" dirty="0"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-Wireframe</a:t>
            </a:r>
            <a:endParaRPr lang="en" sz="2100" i="1" dirty="0">
              <a:latin typeface="+mj-ea"/>
              <a:ea typeface="+mj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8" y="1028735"/>
            <a:ext cx="2115883" cy="183970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80" y="932723"/>
            <a:ext cx="4344986" cy="576064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181" y="726277"/>
            <a:ext cx="1772456" cy="301658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23" y="693999"/>
            <a:ext cx="1795671" cy="305609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458" y="3808378"/>
            <a:ext cx="1777179" cy="302462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368" y="3786448"/>
            <a:ext cx="1790065" cy="304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408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-Storyboard</a:t>
            </a:r>
            <a:endParaRPr lang="en" sz="2100" i="1" dirty="0">
              <a:latin typeface="+mj-ea"/>
              <a:ea typeface="+mj-ea"/>
            </a:endParaRPr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095" y="1149058"/>
            <a:ext cx="7507813" cy="5005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75425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pic>
        <p:nvPicPr>
          <p:cNvPr id="8" name="Picture 2" descr="D:\학생방\조별과제\디자인\1_main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" b="53191"/>
          <a:stretch/>
        </p:blipFill>
        <p:spPr bwMode="auto">
          <a:xfrm>
            <a:off x="276704" y="1152985"/>
            <a:ext cx="2749502" cy="4740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3" name="Picture 3" descr="D:\학생방\조별과제\디자인\1_main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47480" r="-204"/>
          <a:stretch/>
        </p:blipFill>
        <p:spPr bwMode="auto">
          <a:xfrm>
            <a:off x="3500095" y="1028733"/>
            <a:ext cx="2701044" cy="5220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462321" y="1796819"/>
            <a:ext cx="3193315" cy="2755200"/>
          </a:xfrm>
          <a:prstGeom prst="rect">
            <a:avLst/>
          </a:prstGeom>
          <a:noFill/>
        </p:spPr>
        <p:txBody>
          <a:bodyPr wrap="square" lIns="107275" tIns="53637" rIns="107275" bIns="53637" rtlCol="0">
            <a:spAutoFit/>
          </a:bodyPr>
          <a:lstStyle/>
          <a:p>
            <a:r>
              <a:rPr lang="ko-KR" altLang="en-US" sz="1400" dirty="0" err="1">
                <a:latin typeface="+mn-ea"/>
                <a:ea typeface="+mn-ea"/>
              </a:rPr>
              <a:t>메인페이지</a:t>
            </a:r>
            <a:r>
              <a:rPr lang="ko-KR" altLang="en-US" sz="1400" dirty="0">
                <a:latin typeface="+mn-ea"/>
                <a:ea typeface="+mn-ea"/>
              </a:rPr>
              <a:t> </a:t>
            </a:r>
            <a:r>
              <a:rPr lang="ko-KR" altLang="en-US" sz="1400" dirty="0">
                <a:latin typeface="+mn-ea"/>
                <a:ea typeface="+mn-ea"/>
              </a:rPr>
              <a:t>디자인</a:t>
            </a:r>
            <a:endParaRPr lang="en-US" altLang="ko-KR" sz="1400" dirty="0">
              <a:latin typeface="+mn-ea"/>
              <a:ea typeface="+mn-ea"/>
            </a:endParaRPr>
          </a:p>
          <a:p>
            <a:endParaRPr lang="en-US" altLang="ko-KR" sz="1400" dirty="0">
              <a:latin typeface="+mn-ea"/>
              <a:ea typeface="+mn-ea"/>
            </a:endParaRPr>
          </a:p>
          <a:p>
            <a:r>
              <a:rPr lang="ko-KR" altLang="en-US" sz="1200" dirty="0">
                <a:latin typeface="+mn-ea"/>
                <a:ea typeface="+mn-ea"/>
              </a:rPr>
              <a:t>이 페이지를 만들게 된 의미와 페이지 이름의 설명을 표기하여 한눈에 보아도 페이지의 용도를 알아볼 수 있게 만듦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endParaRPr lang="en-US" altLang="ko-KR" sz="1200" dirty="0">
              <a:latin typeface="+mn-ea"/>
              <a:ea typeface="+mn-ea"/>
            </a:endParaRPr>
          </a:p>
          <a:p>
            <a:r>
              <a:rPr lang="ko-KR" altLang="en-US" sz="1200" dirty="0">
                <a:latin typeface="+mn-ea"/>
                <a:ea typeface="+mn-ea"/>
              </a:rPr>
              <a:t>각 주 메뉴로의 이동을 할 수 있도록 탭 형식으로 이동메뉴를 만들고 </a:t>
            </a:r>
            <a:r>
              <a:rPr lang="ko-KR" altLang="en-US" sz="1200" dirty="0" err="1">
                <a:latin typeface="+mn-ea"/>
                <a:ea typeface="+mn-ea"/>
              </a:rPr>
              <a:t>메인페이지에는</a:t>
            </a:r>
            <a:r>
              <a:rPr lang="ko-KR" altLang="en-US" sz="1200" dirty="0">
                <a:latin typeface="+mn-ea"/>
                <a:ea typeface="+mn-ea"/>
              </a:rPr>
              <a:t> 그 이동 메뉴의 설명과 바로 갈 수 있는 </a:t>
            </a:r>
            <a:r>
              <a:rPr lang="ko-KR" altLang="en-US" sz="1200" dirty="0" err="1">
                <a:latin typeface="+mn-ea"/>
                <a:ea typeface="+mn-ea"/>
              </a:rPr>
              <a:t>바로가기</a:t>
            </a:r>
            <a:r>
              <a:rPr lang="ko-KR" altLang="en-US" sz="1200" dirty="0">
                <a:latin typeface="+mn-ea"/>
                <a:ea typeface="+mn-ea"/>
              </a:rPr>
              <a:t> </a:t>
            </a:r>
            <a:r>
              <a:rPr lang="ko-KR" altLang="en-US" sz="1200" dirty="0">
                <a:latin typeface="+mn-ea"/>
                <a:ea typeface="+mn-ea"/>
              </a:rPr>
              <a:t>아이콘을 만듦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endParaRPr lang="en-US" altLang="ko-KR" sz="1200" dirty="0">
              <a:latin typeface="+mn-ea"/>
              <a:ea typeface="+mn-ea"/>
            </a:endParaRPr>
          </a:p>
          <a:p>
            <a:r>
              <a:rPr lang="ko-KR" altLang="en-US" sz="1200" dirty="0" err="1">
                <a:latin typeface="+mn-ea"/>
                <a:ea typeface="+mn-ea"/>
              </a:rPr>
              <a:t>푸터에는</a:t>
            </a:r>
            <a:r>
              <a:rPr lang="ko-KR" altLang="en-US" sz="1200" dirty="0">
                <a:latin typeface="+mn-ea"/>
                <a:ea typeface="+mn-ea"/>
              </a:rPr>
              <a:t> 사이트의 정보와 그 외 정보를 표기하고 매 페이지마다 하단에 올 수 있도록 배치함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746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ctrTitle" idx="4294967295"/>
          </p:nvPr>
        </p:nvSpPr>
        <p:spPr>
          <a:xfrm>
            <a:off x="1052568" y="2853891"/>
            <a:ext cx="7800867" cy="722000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r>
              <a:rPr lang="en-US" altLang="ko-KR" sz="2800" dirty="0"/>
              <a:t>“</a:t>
            </a:r>
            <a:r>
              <a:rPr lang="ko-KR" altLang="en-US" sz="2800" dirty="0"/>
              <a:t>하루하루 발전하는 웹 디자이너 </a:t>
            </a:r>
            <a:r>
              <a:rPr lang="ko-KR" altLang="en-US" sz="2800" b="1" dirty="0"/>
              <a:t>임슬비</a:t>
            </a:r>
            <a:r>
              <a:rPr lang="ko-KR" altLang="en-US" sz="2800" dirty="0"/>
              <a:t>입니다</a:t>
            </a:r>
            <a:r>
              <a:rPr lang="en-US" altLang="ko-KR" sz="2800" dirty="0"/>
              <a:t>.”</a:t>
            </a:r>
            <a:endParaRPr lang="en" sz="2800" dirty="0"/>
          </a:p>
        </p:txBody>
      </p:sp>
      <p:sp>
        <p:nvSpPr>
          <p:cNvPr id="76" name="Shape 76"/>
          <p:cNvSpPr txBox="1">
            <a:spLocks noGrp="1"/>
          </p:cNvSpPr>
          <p:nvPr>
            <p:ph type="subTitle" idx="4294967295"/>
          </p:nvPr>
        </p:nvSpPr>
        <p:spPr>
          <a:xfrm>
            <a:off x="917881" y="3613567"/>
            <a:ext cx="8070075" cy="1961200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2300" i="1" dirty="0">
                <a:solidFill>
                  <a:srgbClr val="666666"/>
                </a:solidFill>
                <a:latin typeface="Playfair Display"/>
                <a:ea typeface="KoPub돋움체 Light" pitchFamily="18" charset="-127"/>
              </a:rPr>
              <a:t>1994.09.06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2300" i="1" dirty="0">
                <a:solidFill>
                  <a:srgbClr val="666666"/>
                </a:solidFill>
                <a:latin typeface="Playfair Display"/>
                <a:ea typeface="KoPub돋움체 Light" pitchFamily="18" charset="-127"/>
              </a:rPr>
              <a:t>010-5170-5563</a:t>
            </a:r>
            <a:endParaRPr lang="en" sz="2300" i="1" dirty="0">
              <a:solidFill>
                <a:srgbClr val="666666"/>
              </a:solidFill>
              <a:latin typeface="Playfair Display"/>
              <a:ea typeface="KoPub돋움체 Light" pitchFamily="18" charset="-127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300" i="1" dirty="0">
                <a:solidFill>
                  <a:srgbClr val="666666"/>
                </a:solidFill>
                <a:latin typeface="Playfair Display"/>
                <a:ea typeface="+mj-ea"/>
                <a:hlinkClick r:id="rId3"/>
              </a:rPr>
              <a:t>94</a:t>
            </a:r>
            <a:r>
              <a:rPr lang="en-US" sz="2300" i="1" dirty="0">
                <a:solidFill>
                  <a:srgbClr val="666666"/>
                </a:solidFill>
                <a:latin typeface="Playfair Display"/>
                <a:ea typeface="+mj-ea"/>
                <a:hlinkClick r:id="rId3"/>
              </a:rPr>
              <a:t>seulbi@naver.com</a:t>
            </a:r>
            <a:endParaRPr lang="en-US" sz="2300" i="1" dirty="0">
              <a:solidFill>
                <a:srgbClr val="666666"/>
              </a:solidFill>
              <a:latin typeface="Playfair Display"/>
              <a:ea typeface="+mj-ea"/>
            </a:endParaRPr>
          </a:p>
        </p:txBody>
      </p:sp>
      <p:pic>
        <p:nvPicPr>
          <p:cNvPr id="77" name="Shape 77" descr="4.jpg"/>
          <p:cNvPicPr preferRelativeResize="0"/>
          <p:nvPr/>
        </p:nvPicPr>
        <p:blipFill rotWithShape="1">
          <a:blip r:embed="rId4">
            <a:alphaModFix/>
          </a:blip>
          <a:srcRect t="9" b="9"/>
          <a:stretch/>
        </p:blipFill>
        <p:spPr>
          <a:xfrm>
            <a:off x="3876383" y="-336433"/>
            <a:ext cx="2153450" cy="2650000"/>
          </a:xfrm>
          <a:prstGeom prst="diamond">
            <a:avLst/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10758" y="6143850"/>
            <a:ext cx="2020024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 dirty="0" err="1">
                <a:latin typeface="+mn-ea"/>
                <a:ea typeface="+mn-ea"/>
              </a:rPr>
              <a:t>샵</a:t>
            </a:r>
            <a:r>
              <a:rPr lang="ko-KR" altLang="en-US" sz="1400" dirty="0">
                <a:latin typeface="+mn-ea"/>
                <a:ea typeface="+mn-ea"/>
              </a:rPr>
              <a:t> 페이지 메인 </a:t>
            </a:r>
            <a:r>
              <a:rPr lang="ko-KR" altLang="en-US" sz="1400" dirty="0">
                <a:latin typeface="+mn-ea"/>
                <a:ea typeface="+mn-ea"/>
              </a:rPr>
              <a:t>디자인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1026" name="Picture 2" descr="D:\학생방\조별과제\디자인\2_SHOP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585" y="1044839"/>
            <a:ext cx="2307670" cy="4992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D:\학생방\조별과제\디자인\3_COMM_0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699" y="1044839"/>
            <a:ext cx="2452070" cy="4992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D:\학생방\조별과제\디자인\4_DIARY_0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147" y="1028733"/>
            <a:ext cx="2418269" cy="4955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745419" y="6143850"/>
            <a:ext cx="2558633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>
                <a:latin typeface="+mn-ea"/>
                <a:ea typeface="+mn-ea"/>
              </a:rPr>
              <a:t>커뮤니</a:t>
            </a:r>
            <a:r>
              <a:rPr lang="ko-KR" altLang="en-US" sz="1400" dirty="0" err="1">
                <a:latin typeface="+mn-ea"/>
                <a:ea typeface="+mn-ea"/>
              </a:rPr>
              <a:t>티</a:t>
            </a:r>
            <a:r>
              <a:rPr lang="ko-KR" altLang="en-US" sz="1400">
                <a:latin typeface="+mn-ea"/>
                <a:ea typeface="+mn-ea"/>
              </a:rPr>
              <a:t> </a:t>
            </a:r>
            <a:r>
              <a:rPr lang="ko-KR" altLang="en-US" sz="1400" dirty="0">
                <a:latin typeface="+mn-ea"/>
                <a:ea typeface="+mn-ea"/>
              </a:rPr>
              <a:t>페이지 메인 </a:t>
            </a:r>
            <a:r>
              <a:rPr lang="ko-KR" altLang="en-US" sz="1400" dirty="0">
                <a:latin typeface="+mn-ea"/>
                <a:ea typeface="+mn-ea"/>
              </a:rPr>
              <a:t>디자인</a:t>
            </a:r>
            <a:endParaRPr lang="en-US" altLang="ko-KR" sz="1400" dirty="0">
              <a:latin typeface="+mn-ea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57157" y="6143850"/>
            <a:ext cx="2558633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>
                <a:latin typeface="+mn-ea"/>
                <a:ea typeface="+mn-ea"/>
              </a:rPr>
              <a:t>다이어</a:t>
            </a:r>
            <a:r>
              <a:rPr lang="ko-KR" altLang="en-US" sz="1400" dirty="0" err="1">
                <a:latin typeface="+mn-ea"/>
                <a:ea typeface="+mn-ea"/>
              </a:rPr>
              <a:t>리</a:t>
            </a:r>
            <a:r>
              <a:rPr lang="ko-KR" altLang="en-US" sz="1400">
                <a:latin typeface="+mn-ea"/>
                <a:ea typeface="+mn-ea"/>
              </a:rPr>
              <a:t> </a:t>
            </a:r>
            <a:r>
              <a:rPr lang="ko-KR" altLang="en-US" sz="1400" dirty="0">
                <a:latin typeface="+mn-ea"/>
                <a:ea typeface="+mn-ea"/>
              </a:rPr>
              <a:t>페이지 메인 </a:t>
            </a:r>
            <a:r>
              <a:rPr lang="ko-KR" altLang="en-US" sz="1400" dirty="0">
                <a:latin typeface="+mn-ea"/>
                <a:ea typeface="+mn-ea"/>
              </a:rPr>
              <a:t>디자인</a:t>
            </a:r>
            <a:endParaRPr lang="en-US" altLang="ko-KR" sz="1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7131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10446" y="6213310"/>
            <a:ext cx="1840488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 dirty="0" err="1">
                <a:latin typeface="+mn-ea"/>
                <a:ea typeface="+mn-ea"/>
              </a:rPr>
              <a:t>샵</a:t>
            </a:r>
            <a:r>
              <a:rPr lang="ko-KR" altLang="en-US" sz="1400" dirty="0">
                <a:latin typeface="+mn-ea"/>
                <a:ea typeface="+mn-ea"/>
              </a:rPr>
              <a:t> 페이지 </a:t>
            </a:r>
            <a:r>
              <a:rPr lang="ko-KR" altLang="en-US" sz="1400" dirty="0">
                <a:latin typeface="+mn-ea"/>
                <a:ea typeface="+mn-ea"/>
              </a:rPr>
              <a:t>디자인 ①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3074" name="Picture 2" descr="D:\학생방\조별과제\디자인\2_SHOP_0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8748" y="1124744"/>
            <a:ext cx="2306113" cy="4991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학생방\조별과제\디자인\2_SHOP_02_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2870" y="1125342"/>
            <a:ext cx="2358495" cy="4991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D:\학생방\조별과제\디자인\2_SHOP_0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139" y="1125342"/>
            <a:ext cx="2306112" cy="4991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43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187302" y="6213310"/>
            <a:ext cx="1840488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 dirty="0" err="1">
                <a:latin typeface="+mn-ea"/>
                <a:ea typeface="+mn-ea"/>
              </a:rPr>
              <a:t>샵</a:t>
            </a:r>
            <a:r>
              <a:rPr lang="ko-KR" altLang="en-US" sz="1400" dirty="0">
                <a:latin typeface="+mn-ea"/>
                <a:ea typeface="+mn-ea"/>
              </a:rPr>
              <a:t> </a:t>
            </a:r>
            <a:r>
              <a:rPr lang="ko-KR" altLang="en-US" sz="1400" dirty="0">
                <a:latin typeface="+mn-ea"/>
                <a:ea typeface="+mn-ea"/>
              </a:rPr>
              <a:t>페이지 디자인</a:t>
            </a:r>
            <a:r>
              <a:rPr lang="ko-KR" altLang="en-US" sz="1400" dirty="0">
                <a:latin typeface="+mn-ea"/>
              </a:rPr>
              <a:t> ②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5122" name="Picture 2" descr="D:\학생방\조별과제\디자인\2_SHOP_0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2610" y="1127368"/>
            <a:ext cx="2304900" cy="498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D:\학생방\조별과제\디자인\2_SHOP_0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968" y="1127368"/>
            <a:ext cx="2304900" cy="4989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D:\학생방\조별과제\디자인\2_SHOP_06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3130" y="1127966"/>
            <a:ext cx="2304900" cy="498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858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22825" y="6117299"/>
            <a:ext cx="2379097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커뮤니티 </a:t>
            </a:r>
            <a:r>
              <a:rPr lang="ko-KR" altLang="en-US" sz="1400" dirty="0">
                <a:latin typeface="+mn-ea"/>
                <a:ea typeface="+mn-ea"/>
              </a:rPr>
              <a:t>페이지 디자인 </a:t>
            </a:r>
            <a:r>
              <a:rPr lang="ko-KR" altLang="en-US" sz="1400" dirty="0">
                <a:latin typeface="+mn-ea"/>
                <a:ea typeface="+mn-ea"/>
              </a:rPr>
              <a:t>①</a:t>
            </a:r>
          </a:p>
        </p:txBody>
      </p:sp>
      <p:pic>
        <p:nvPicPr>
          <p:cNvPr id="6146" name="Picture 2" descr="D:\학생방\조별과제\디자인\3_COMM_01_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9961" y="1124327"/>
            <a:ext cx="2304900" cy="4800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D:\학생방\조별과제\디자인\3_COMM_01_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0105" y="1124326"/>
            <a:ext cx="2304900" cy="4798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D:\학생방\조별과제\디자인\3_COMM_01_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3130" y="1124923"/>
            <a:ext cx="2304900" cy="4798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23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21804" y="6117299"/>
            <a:ext cx="2379097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커뮤니티 </a:t>
            </a:r>
            <a:r>
              <a:rPr lang="ko-KR" altLang="en-US" sz="1400" dirty="0">
                <a:latin typeface="+mn-ea"/>
                <a:ea typeface="+mn-ea"/>
              </a:rPr>
              <a:t>페이지 디자인 ②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7170" name="Picture 2" descr="D:\학생방\조별과제\디자인\3_COMM_02_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970" y="1121557"/>
            <a:ext cx="2304900" cy="480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D:\학생방\조별과제\디자인\3_COMM_02_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804" y="1121557"/>
            <a:ext cx="2304900" cy="480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D:\학생방\조별과제\디자인\3_COMM_02_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139" y="1121557"/>
            <a:ext cx="2304900" cy="4800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4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75283" y="6117299"/>
            <a:ext cx="2379097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커뮤니티 </a:t>
            </a:r>
            <a:r>
              <a:rPr lang="ko-KR" altLang="en-US" sz="1400" dirty="0">
                <a:latin typeface="+mn-ea"/>
                <a:ea typeface="+mn-ea"/>
              </a:rPr>
              <a:t>페이지 디자인 </a:t>
            </a:r>
            <a:r>
              <a:rPr lang="ko-KR" altLang="en-US" sz="1400" dirty="0">
                <a:latin typeface="+mn-ea"/>
                <a:ea typeface="+mn-ea"/>
              </a:rPr>
              <a:t>③</a:t>
            </a:r>
          </a:p>
        </p:txBody>
      </p:sp>
      <p:pic>
        <p:nvPicPr>
          <p:cNvPr id="8194" name="Picture 2" descr="D:\학생방\조별과제\디자인\3_COMM_03_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1383" y="1121557"/>
            <a:ext cx="2304900" cy="480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D:\학생방\조별과제\디자인\3_COMM_03_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3130" y="1121557"/>
            <a:ext cx="2304900" cy="480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D:\학생방\조별과제\디자인\3_COMM_03_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2610" y="1118784"/>
            <a:ext cx="2304900" cy="4806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20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88967" y="6117299"/>
            <a:ext cx="2379097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커뮤니티 페이지 </a:t>
            </a:r>
            <a:r>
              <a:rPr lang="ko-KR" altLang="en-US" sz="1400" dirty="0">
                <a:latin typeface="+mn-ea"/>
                <a:ea typeface="+mn-ea"/>
              </a:rPr>
              <a:t>디자인 ④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9218" name="Picture 2" descr="D:\학생방\조별과제\디자인\3_COMM_04_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2610" y="1124745"/>
            <a:ext cx="2304900" cy="4706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9" name="Picture 3" descr="D:\학생방\조별과제\디자인\3_COMM_04_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8230" y="1120960"/>
            <a:ext cx="2304900" cy="480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D:\학생방\조별과제\디자인\3_COMM_04_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139" y="1121557"/>
            <a:ext cx="2304900" cy="480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638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05440" y="6117299"/>
            <a:ext cx="2379097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커뮤니티 </a:t>
            </a:r>
            <a:r>
              <a:rPr lang="ko-KR" altLang="en-US" sz="1400" dirty="0">
                <a:latin typeface="+mn-ea"/>
                <a:ea typeface="+mn-ea"/>
              </a:rPr>
              <a:t>페이지 디자인 ⑤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10242" name="Picture 2" descr="D:\학생방\조별과제\디자인\3_COMM_05_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2610" y="1124744"/>
            <a:ext cx="2304900" cy="5438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3" name="Picture 3" descr="D:\학생방\조별과제\디자인\3_COMM_05_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1539" y="1088978"/>
            <a:ext cx="2304900" cy="4800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D:\학생방\조별과제\디자인\3_COMM_05_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490" y="1088978"/>
            <a:ext cx="2304900" cy="480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0193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44959" y="6213310"/>
            <a:ext cx="2379097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다이어리 페이지 </a:t>
            </a:r>
            <a:r>
              <a:rPr lang="ko-KR" altLang="en-US" sz="1400" dirty="0">
                <a:latin typeface="+mn-ea"/>
                <a:ea typeface="+mn-ea"/>
              </a:rPr>
              <a:t>디자인 ①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11269" name="Picture 5" descr="D:\학생방\조별과제\디자인\4_DIARY_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636" y="1220755"/>
            <a:ext cx="2304900" cy="4723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D:\학생방\조별과제\디자인\4_DIARY_01_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5723" y="1220755"/>
            <a:ext cx="1829471" cy="472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1" name="Picture 7" descr="D:\학생방\조별과제\디자인\4_DIARY_01_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1841" y="1220755"/>
            <a:ext cx="1829471" cy="472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038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60879" y="6151210"/>
            <a:ext cx="2379097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다이어리 </a:t>
            </a:r>
            <a:r>
              <a:rPr lang="ko-KR" altLang="en-US" sz="1400" dirty="0">
                <a:latin typeface="+mn-ea"/>
                <a:ea typeface="+mn-ea"/>
              </a:rPr>
              <a:t>페이지 디자인 ②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12290" name="Picture 2" descr="D:\학생방\조별과제\디자인\4_DIARY_0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2653" y="1144528"/>
            <a:ext cx="1939650" cy="53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1" name="Picture 3" descr="D:\학생방\조별과제\디자인\4_DIARY_0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736" y="1144528"/>
            <a:ext cx="2177536" cy="4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D:\학생방\조별과제\디자인\4_DIARY_03_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3130" y="1155872"/>
            <a:ext cx="2243596" cy="4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44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1117377" y="1000200"/>
            <a:ext cx="7671300" cy="718800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r>
              <a:rPr lang="ko-KR" altLang="en-US" sz="2300" dirty="0">
                <a:latin typeface="+mj-ea"/>
                <a:ea typeface="+mj-ea"/>
              </a:rPr>
              <a:t>목차</a:t>
            </a:r>
            <a:endParaRPr lang="en" sz="2300" dirty="0">
              <a:latin typeface="+mj-ea"/>
              <a:ea typeface="+mj-ea"/>
            </a:endParaRPr>
          </a:p>
        </p:txBody>
      </p:sp>
      <p:grpSp>
        <p:nvGrpSpPr>
          <p:cNvPr id="66" name="Shape 66"/>
          <p:cNvGrpSpPr/>
          <p:nvPr/>
        </p:nvGrpSpPr>
        <p:grpSpPr>
          <a:xfrm>
            <a:off x="4773727" y="146801"/>
            <a:ext cx="358540" cy="367107"/>
            <a:chOff x="1926350" y="995225"/>
            <a:chExt cx="428650" cy="356600"/>
          </a:xfrm>
        </p:grpSpPr>
        <p:sp>
          <p:nvSpPr>
            <p:cNvPr id="67" name="Shape 67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0" t="0" r="0" b="0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0" t="0" r="0" b="0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0" t="0" r="0" b="0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0" t="0" r="0" b="0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텍스트 개체 틀 1"/>
          <p:cNvSpPr>
            <a:spLocks noGrp="1"/>
          </p:cNvSpPr>
          <p:nvPr>
            <p:ph type="body" idx="2"/>
          </p:nvPr>
        </p:nvSpPr>
        <p:spPr>
          <a:xfrm>
            <a:off x="5343043" y="1604797"/>
            <a:ext cx="3983525" cy="4629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sz="2100" i="1" dirty="0">
                <a:latin typeface="+mj-ea"/>
                <a:ea typeface="+mj-ea"/>
              </a:rPr>
              <a:t>배너 디자인</a:t>
            </a:r>
            <a:endParaRPr lang="en-US" altLang="ko-KR" sz="2100" i="1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100" i="1" dirty="0">
                <a:latin typeface="+mj-ea"/>
                <a:ea typeface="+mj-ea"/>
              </a:rPr>
              <a:t>아이콘 디자인</a:t>
            </a:r>
            <a:endParaRPr lang="en-US" altLang="ko-KR" sz="2100" i="1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100" i="1" dirty="0">
                <a:latin typeface="+mj-ea"/>
                <a:ea typeface="+mj-ea"/>
              </a:rPr>
              <a:t>광고</a:t>
            </a:r>
            <a:r>
              <a:rPr lang="en-US" altLang="ko-KR" sz="2100" i="1" dirty="0">
                <a:latin typeface="+mj-ea"/>
                <a:ea typeface="+mj-ea"/>
              </a:rPr>
              <a:t>/</a:t>
            </a:r>
            <a:r>
              <a:rPr lang="ko-KR" altLang="en-US" sz="2100" i="1" dirty="0">
                <a:latin typeface="+mj-ea"/>
                <a:ea typeface="+mj-ea"/>
              </a:rPr>
              <a:t>상품페이지 디자인</a:t>
            </a:r>
            <a:endParaRPr lang="en-US" altLang="ko-KR" sz="2100" i="1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100" i="1" dirty="0" err="1">
                <a:latin typeface="+mj-ea"/>
                <a:ea typeface="+mj-ea"/>
              </a:rPr>
              <a:t>메인페이지</a:t>
            </a:r>
            <a:r>
              <a:rPr lang="ko-KR" altLang="en-US" sz="2100" i="1" dirty="0">
                <a:latin typeface="+mj-ea"/>
                <a:ea typeface="+mj-ea"/>
              </a:rPr>
              <a:t> 디자인</a:t>
            </a:r>
            <a:endParaRPr lang="en-US" altLang="ko-KR" sz="2100" i="1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100" i="1" dirty="0" err="1">
                <a:latin typeface="+mj-ea"/>
                <a:ea typeface="+mj-ea"/>
              </a:rPr>
              <a:t>모바일</a:t>
            </a:r>
            <a:r>
              <a:rPr lang="ko-KR" altLang="en-US" sz="2100" i="1" dirty="0">
                <a:latin typeface="+mj-ea"/>
                <a:ea typeface="+mj-ea"/>
              </a:rPr>
              <a:t> </a:t>
            </a:r>
            <a:r>
              <a:rPr lang="en-US" altLang="ko-KR" sz="2100" i="1" dirty="0">
                <a:latin typeface="+mj-ea"/>
                <a:ea typeface="+mj-ea"/>
              </a:rPr>
              <a:t>UI/UX </a:t>
            </a:r>
            <a:r>
              <a:rPr lang="ko-KR" altLang="en-US" sz="2100" i="1" dirty="0">
                <a:latin typeface="+mj-ea"/>
                <a:ea typeface="+mj-ea"/>
              </a:rPr>
              <a:t>디자인</a:t>
            </a:r>
            <a:endParaRPr lang="en-US" altLang="ko-KR" sz="2100" i="1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100" i="1" dirty="0" err="1">
                <a:latin typeface="+mj-ea"/>
                <a:ea typeface="+mj-ea"/>
              </a:rPr>
              <a:t>콘텐츠</a:t>
            </a:r>
            <a:r>
              <a:rPr lang="ko-KR" alt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레이아웃</a:t>
            </a:r>
            <a:endParaRPr lang="en-US" altLang="ko-KR" sz="2100" i="1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100" i="1" dirty="0">
                <a:latin typeface="+mj-ea"/>
                <a:ea typeface="+mj-ea"/>
              </a:rPr>
              <a:t>팀 프로젝트</a:t>
            </a:r>
            <a:r>
              <a:rPr lang="en-US" altLang="ko-KR" sz="2100" i="1" dirty="0">
                <a:latin typeface="+mj-ea"/>
                <a:ea typeface="+mj-ea"/>
              </a:rPr>
              <a:t>(</a:t>
            </a:r>
            <a:r>
              <a:rPr lang="ko-KR" altLang="en-US" sz="2100" i="1" dirty="0" err="1">
                <a:latin typeface="+mj-ea"/>
                <a:ea typeface="+mj-ea"/>
              </a:rPr>
              <a:t>웹페이지</a:t>
            </a:r>
            <a:r>
              <a:rPr lang="en-US" altLang="ko-KR" sz="2100" i="1" dirty="0">
                <a:latin typeface="+mj-ea"/>
                <a:ea typeface="+mj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100" i="1" dirty="0">
                <a:latin typeface="+mj-ea"/>
                <a:ea typeface="+mj-ea"/>
              </a:rPr>
              <a:t>개인 프로젝트</a:t>
            </a:r>
            <a:r>
              <a:rPr lang="en-US" altLang="ko-KR" sz="2100" i="1" dirty="0">
                <a:latin typeface="+mj-ea"/>
                <a:ea typeface="+mj-ea"/>
              </a:rPr>
              <a:t>(</a:t>
            </a:r>
            <a:r>
              <a:rPr lang="ko-KR" altLang="en-US" sz="2100" i="1" dirty="0" err="1">
                <a:latin typeface="+mj-ea"/>
                <a:ea typeface="+mj-ea"/>
              </a:rPr>
              <a:t>웹페이지</a:t>
            </a:r>
            <a:r>
              <a:rPr lang="en-US" altLang="ko-KR" sz="2100" i="1" dirty="0">
                <a:latin typeface="+mj-ea"/>
                <a:ea typeface="+mj-ea"/>
              </a:rPr>
              <a:t>)</a:t>
            </a:r>
            <a:endParaRPr lang="en-US" altLang="ko-KR" sz="2100" i="1" dirty="0">
              <a:latin typeface="+mj-ea"/>
              <a:ea typeface="+mj-ea"/>
            </a:endParaRPr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grpSp>
        <p:nvGrpSpPr>
          <p:cNvPr id="14" name="Shape 152"/>
          <p:cNvGrpSpPr/>
          <p:nvPr/>
        </p:nvGrpSpPr>
        <p:grpSpPr>
          <a:xfrm>
            <a:off x="232275" y="2180863"/>
            <a:ext cx="5007681" cy="5347685"/>
            <a:chOff x="1977528" y="1938149"/>
            <a:chExt cx="5022246" cy="4369500"/>
          </a:xfrm>
        </p:grpSpPr>
        <p:pic>
          <p:nvPicPr>
            <p:cNvPr id="15" name="Shape 153" descr="2.jp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624475" y="2932349"/>
              <a:ext cx="3375299" cy="3375300"/>
            </a:xfrm>
            <a:prstGeom prst="diamond">
              <a:avLst/>
            </a:prstGeom>
            <a:noFill/>
            <a:ln>
              <a:noFill/>
            </a:ln>
          </p:spPr>
        </p:pic>
        <p:pic>
          <p:nvPicPr>
            <p:cNvPr id="16" name="Shape 154" descr="3.jp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977528" y="2415324"/>
              <a:ext cx="2470800" cy="2470800"/>
            </a:xfrm>
            <a:prstGeom prst="diamond">
              <a:avLst/>
            </a:prstGeom>
            <a:noFill/>
            <a:ln>
              <a:noFill/>
            </a:ln>
          </p:spPr>
        </p:pic>
        <p:pic>
          <p:nvPicPr>
            <p:cNvPr id="17" name="Shape 155" descr="1.jp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721003" y="1938149"/>
              <a:ext cx="1630800" cy="1630800"/>
            </a:xfrm>
            <a:prstGeom prst="diamond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-design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47500" y="6335194"/>
            <a:ext cx="2379097" cy="323765"/>
          </a:xfrm>
          <a:prstGeom prst="rect">
            <a:avLst/>
          </a:prstGeom>
          <a:noFill/>
        </p:spPr>
        <p:txBody>
          <a:bodyPr wrap="none" lIns="107275" tIns="53637" rIns="107275" bIns="53637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다이어리 </a:t>
            </a:r>
            <a:r>
              <a:rPr lang="ko-KR" altLang="en-US" sz="1400" dirty="0">
                <a:latin typeface="+mn-ea"/>
                <a:ea typeface="+mn-ea"/>
              </a:rPr>
              <a:t>페이지 디자인 ③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13314" name="Picture 2" descr="D:\학생방\조별과제\디자인\4_DIARY_0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999" y="1144528"/>
            <a:ext cx="2242862" cy="4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5" name="Picture 3" descr="D:\학생방\조별과제\디자인\4_DIARY_04_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806" y="1133184"/>
            <a:ext cx="2310904" cy="4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D:\학생방\조별과제\디자인\4_DIARY_04_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3130" y="1144528"/>
            <a:ext cx="2310904" cy="4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872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</a:t>
            </a:r>
            <a:r>
              <a:rPr lang="ko-KR" altLang="en-US" sz="2100" i="1" dirty="0">
                <a:latin typeface="+mj-ea"/>
                <a:ea typeface="+mj-ea"/>
              </a:rPr>
              <a:t>실행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33731" y="1508788"/>
            <a:ext cx="3978442" cy="3432308"/>
          </a:xfrm>
          <a:prstGeom prst="rect">
            <a:avLst/>
          </a:prstGeom>
          <a:noFill/>
        </p:spPr>
        <p:txBody>
          <a:bodyPr wrap="square" lIns="107275" tIns="53637" rIns="107275" bIns="53637" rtlCol="0">
            <a:spAutoFit/>
          </a:bodyPr>
          <a:lstStyle/>
          <a:p>
            <a:pPr fontAlgn="base" latinLnBrk="1"/>
            <a:r>
              <a:rPr lang="ko-KR" altLang="en-US" sz="1200" dirty="0">
                <a:latin typeface="+mn-ea"/>
                <a:ea typeface="+mn-ea"/>
              </a:rPr>
              <a:t>사이트 전체 폭은 </a:t>
            </a:r>
            <a:r>
              <a:rPr lang="en-US" altLang="ko-KR" sz="1200" dirty="0">
                <a:latin typeface="+mn-ea"/>
                <a:ea typeface="+mn-ea"/>
              </a:rPr>
              <a:t>960 </a:t>
            </a:r>
            <a:r>
              <a:rPr lang="ko-KR" altLang="en-US" sz="1200" dirty="0">
                <a:latin typeface="+mn-ea"/>
                <a:ea typeface="+mn-ea"/>
              </a:rPr>
              <a:t>픽셀</a:t>
            </a:r>
            <a:r>
              <a:rPr lang="en-US" altLang="ko-KR" sz="1200" dirty="0">
                <a:latin typeface="+mn-ea"/>
                <a:ea typeface="+mn-ea"/>
              </a:rPr>
              <a:t>, </a:t>
            </a:r>
            <a:r>
              <a:rPr lang="ko-KR" altLang="en-US" sz="1200" dirty="0">
                <a:latin typeface="+mn-ea"/>
                <a:ea typeface="+mn-ea"/>
              </a:rPr>
              <a:t>좌우 여백은 자동으로 하여 가운데에 배치</a:t>
            </a:r>
            <a:r>
              <a:rPr lang="en-US" altLang="ko-KR" sz="1200" dirty="0">
                <a:latin typeface="+mn-ea"/>
                <a:ea typeface="+mn-ea"/>
              </a:rPr>
              <a:t>. </a:t>
            </a:r>
            <a:r>
              <a:rPr lang="ko-KR" altLang="en-US" sz="1200" dirty="0">
                <a:latin typeface="+mn-ea"/>
                <a:ea typeface="+mn-ea"/>
              </a:rPr>
              <a:t>메인 페이지의 상단 로고가 잘 보이게 배치</a:t>
            </a:r>
            <a:r>
              <a:rPr lang="en-US" altLang="ko-KR" sz="1200" dirty="0">
                <a:latin typeface="+mn-ea"/>
                <a:ea typeface="+mn-ea"/>
              </a:rPr>
              <a:t>. </a:t>
            </a:r>
            <a:r>
              <a:rPr lang="ko-KR" altLang="en-US" sz="1200" dirty="0">
                <a:latin typeface="+mn-ea"/>
                <a:ea typeface="+mn-ea"/>
              </a:rPr>
              <a:t>사이드메뉴는 스크롤 되어도 항상 화면의 오른쪽에 위치하도록 제이쿼리로 작성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 fontAlgn="base" latinLnBrk="1"/>
            <a:endParaRPr lang="en-US" altLang="ko-KR" sz="1200" dirty="0">
              <a:latin typeface="+mn-ea"/>
              <a:ea typeface="+mn-ea"/>
            </a:endParaRPr>
          </a:p>
          <a:p>
            <a:pPr fontAlgn="base" latinLnBrk="1"/>
            <a:r>
              <a:rPr lang="ko-KR" altLang="en-US" sz="1200" dirty="0">
                <a:latin typeface="+mn-ea"/>
                <a:ea typeface="+mn-ea"/>
              </a:rPr>
              <a:t>소 메뉴는 </a:t>
            </a:r>
            <a:r>
              <a:rPr lang="ko-KR" altLang="en-US" sz="1200" dirty="0">
                <a:latin typeface="+mn-ea"/>
                <a:ea typeface="+mn-ea"/>
              </a:rPr>
              <a:t>탭 형식으로 </a:t>
            </a:r>
            <a:r>
              <a:rPr lang="ko-KR" altLang="en-US" sz="1200" dirty="0">
                <a:latin typeface="+mn-ea"/>
                <a:ea typeface="+mn-ea"/>
              </a:rPr>
              <a:t>배치</a:t>
            </a:r>
            <a:r>
              <a:rPr lang="en-US" altLang="ko-KR" sz="1200" dirty="0">
                <a:latin typeface="+mn-ea"/>
                <a:ea typeface="+mn-ea"/>
              </a:rPr>
              <a:t>. </a:t>
            </a:r>
            <a:r>
              <a:rPr lang="ko-KR" altLang="en-US" sz="1200" dirty="0">
                <a:latin typeface="+mn-ea"/>
                <a:ea typeface="+mn-ea"/>
              </a:rPr>
              <a:t>이미지 슬라이드는 자동으로 페이드인 페이드아웃 되도록 제이쿼리로 작성</a:t>
            </a:r>
            <a:r>
              <a:rPr lang="en-US" altLang="ko-KR" sz="1200" dirty="0">
                <a:latin typeface="+mn-ea"/>
                <a:ea typeface="+mn-ea"/>
              </a:rPr>
              <a:t>. </a:t>
            </a:r>
            <a:endParaRPr lang="ko-KR" altLang="en-US" sz="1200" dirty="0">
              <a:latin typeface="+mn-ea"/>
              <a:ea typeface="+mn-ea"/>
            </a:endParaRPr>
          </a:p>
          <a:p>
            <a:pPr fontAlgn="base" latinLnBrk="1"/>
            <a:endParaRPr lang="en-US" altLang="ko-KR" sz="1200" dirty="0">
              <a:latin typeface="+mn-ea"/>
              <a:ea typeface="+mn-ea"/>
            </a:endParaRPr>
          </a:p>
          <a:p>
            <a:pPr fontAlgn="base" latinLnBrk="1"/>
            <a:r>
              <a:rPr lang="ko-KR" altLang="en-US" sz="1200" dirty="0">
                <a:latin typeface="+mn-ea"/>
                <a:ea typeface="+mn-ea"/>
              </a:rPr>
              <a:t>주 메뉴를 크게 </a:t>
            </a:r>
            <a:r>
              <a:rPr lang="en-US" altLang="ko-KR" sz="1200" dirty="0">
                <a:latin typeface="+mn-ea"/>
                <a:ea typeface="+mn-ea"/>
              </a:rPr>
              <a:t>4</a:t>
            </a:r>
            <a:r>
              <a:rPr lang="ko-KR" altLang="en-US" sz="1200" dirty="0">
                <a:latin typeface="+mn-ea"/>
                <a:ea typeface="+mn-ea"/>
              </a:rPr>
              <a:t>개로 분류하고 상단오른쪽에 배치하여 어느 페이지에서도 이동할 수 있도록 함</a:t>
            </a:r>
            <a:r>
              <a:rPr lang="en-US" altLang="ko-KR" sz="1200" dirty="0">
                <a:latin typeface="+mn-ea"/>
                <a:ea typeface="+mn-ea"/>
              </a:rPr>
              <a:t>. </a:t>
            </a:r>
            <a:endParaRPr lang="ko-KR" altLang="en-US" sz="1200" dirty="0">
              <a:latin typeface="+mn-ea"/>
              <a:ea typeface="+mn-ea"/>
            </a:endParaRPr>
          </a:p>
          <a:p>
            <a:pPr fontAlgn="base" latinLnBrk="1"/>
            <a:endParaRPr lang="en-US" altLang="ko-KR" sz="1200" dirty="0">
              <a:latin typeface="+mn-ea"/>
              <a:ea typeface="+mn-ea"/>
            </a:endParaRPr>
          </a:p>
          <a:p>
            <a:pPr fontAlgn="base" latinLnBrk="1"/>
            <a:r>
              <a:rPr lang="ko-KR" altLang="en-US" sz="1200" dirty="0">
                <a:latin typeface="+mn-ea"/>
                <a:ea typeface="+mn-ea"/>
              </a:rPr>
              <a:t>커뮤니티 페이지에 소 메뉴를 다섯 개로 분류</a:t>
            </a:r>
            <a:r>
              <a:rPr lang="en-US" altLang="ko-KR" sz="1200" dirty="0">
                <a:latin typeface="+mn-ea"/>
                <a:ea typeface="+mn-ea"/>
              </a:rPr>
              <a:t>. </a:t>
            </a:r>
            <a:r>
              <a:rPr lang="ko-KR" altLang="en-US" sz="1200" dirty="0">
                <a:latin typeface="+mn-ea"/>
                <a:ea typeface="+mn-ea"/>
              </a:rPr>
              <a:t>게시판의 페이지를 아라비아 숫자로 표기하고 해당 페이지의 숫자에 색을 넣어 차별화를 둠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  <a:endParaRPr lang="ko-KR" altLang="en-US" sz="1200" dirty="0">
              <a:latin typeface="+mn-ea"/>
              <a:ea typeface="+mn-ea"/>
            </a:endParaRPr>
          </a:p>
          <a:p>
            <a:pPr fontAlgn="base" latinLnBrk="1"/>
            <a:endParaRPr lang="en-US" altLang="ko-KR" sz="1200" dirty="0">
              <a:latin typeface="+mn-ea"/>
              <a:ea typeface="+mn-ea"/>
            </a:endParaRPr>
          </a:p>
          <a:p>
            <a:pPr fontAlgn="base" latinLnBrk="1"/>
            <a:r>
              <a:rPr lang="ko-KR" altLang="en-US" sz="1200" dirty="0">
                <a:latin typeface="+mn-ea"/>
                <a:ea typeface="+mn-ea"/>
              </a:rPr>
              <a:t>글쓰기를 직접 할 수 있도록 페이지를 활성화 함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  <a:endParaRPr lang="ko-KR" altLang="en-US" sz="1200" dirty="0">
              <a:latin typeface="+mn-ea"/>
              <a:ea typeface="+mn-ea"/>
            </a:endParaRPr>
          </a:p>
          <a:p>
            <a:pPr fontAlgn="base" latinLnBrk="1"/>
            <a:endParaRPr lang="en-US" altLang="ko-KR" sz="1200" dirty="0">
              <a:latin typeface="+mn-ea"/>
              <a:ea typeface="+mn-ea"/>
            </a:endParaRPr>
          </a:p>
          <a:p>
            <a:pPr fontAlgn="base" latinLnBrk="1"/>
            <a:r>
              <a:rPr lang="ko-KR" altLang="en-US" sz="1200" dirty="0">
                <a:latin typeface="+mn-ea"/>
                <a:ea typeface="+mn-ea"/>
              </a:rPr>
              <a:t>매 페이지 하단에 </a:t>
            </a:r>
            <a:r>
              <a:rPr lang="ko-KR" altLang="en-US" sz="1200" dirty="0" err="1">
                <a:latin typeface="+mn-ea"/>
                <a:ea typeface="+mn-ea"/>
              </a:rPr>
              <a:t>푸터가</a:t>
            </a:r>
            <a:r>
              <a:rPr lang="ko-KR" altLang="en-US" sz="1200" dirty="0">
                <a:latin typeface="+mn-ea"/>
                <a:ea typeface="+mn-ea"/>
              </a:rPr>
              <a:t> 오도록 함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  <a:endParaRPr lang="ko-KR" altLang="en-US" sz="1200" dirty="0">
              <a:latin typeface="+mn-ea"/>
              <a:ea typeface="+mn-ea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127529"/>
            <a:ext cx="216710" cy="354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07275" tIns="53637" rIns="107275" bIns="53637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265" name="_x235737080" descr="EMB00000dd8375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253" y="1028736"/>
            <a:ext cx="4094825" cy="273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127529"/>
            <a:ext cx="216710" cy="354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07275" tIns="53637" rIns="107275" bIns="53637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267" name="_x235736120" descr="EMB00000dd8375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833" y="3764492"/>
            <a:ext cx="4094825" cy="273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54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팀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</a:t>
            </a:r>
            <a:r>
              <a:rPr lang="ko-KR" altLang="en-US" sz="2100" i="1" dirty="0">
                <a:latin typeface="+mj-ea"/>
                <a:ea typeface="+mj-ea"/>
              </a:rPr>
              <a:t>실행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05300" y="4210262"/>
            <a:ext cx="4548912" cy="1770315"/>
          </a:xfrm>
          <a:prstGeom prst="rect">
            <a:avLst/>
          </a:prstGeom>
          <a:noFill/>
        </p:spPr>
        <p:txBody>
          <a:bodyPr wrap="square" lIns="107275" tIns="53637" rIns="107275" bIns="53637" rtlCol="0">
            <a:spAutoFit/>
          </a:bodyPr>
          <a:lstStyle/>
          <a:p>
            <a:pPr fontAlgn="base" latinLnBrk="1"/>
            <a:r>
              <a:rPr lang="ko-KR" altLang="en-US" sz="1200" dirty="0">
                <a:latin typeface="+mn-ea"/>
                <a:ea typeface="+mn-ea"/>
              </a:rPr>
              <a:t>오른쪽의 </a:t>
            </a:r>
            <a:r>
              <a:rPr lang="ko-KR" altLang="en-US" sz="1200" dirty="0" err="1">
                <a:latin typeface="+mn-ea"/>
                <a:ea typeface="+mn-ea"/>
              </a:rPr>
              <a:t>퀵</a:t>
            </a:r>
            <a:r>
              <a:rPr lang="ko-KR" altLang="en-US" sz="1200" dirty="0">
                <a:latin typeface="+mn-ea"/>
                <a:ea typeface="+mn-ea"/>
              </a:rPr>
              <a:t> 메뉴를 누르면 각 페이지로 이동할 수 있음</a:t>
            </a:r>
            <a:endParaRPr lang="en-US" altLang="ko-KR" sz="1200" dirty="0">
              <a:latin typeface="+mn-ea"/>
              <a:ea typeface="+mn-ea"/>
            </a:endParaRPr>
          </a:p>
          <a:p>
            <a:pPr fontAlgn="base" latinLnBrk="1"/>
            <a:endParaRPr lang="en-US" altLang="ko-KR" sz="1200" dirty="0">
              <a:latin typeface="+mn-ea"/>
              <a:ea typeface="+mn-ea"/>
            </a:endParaRPr>
          </a:p>
          <a:p>
            <a:pPr fontAlgn="base" latinLnBrk="1"/>
            <a:r>
              <a:rPr lang="ko-KR" altLang="en-US" sz="1200" dirty="0">
                <a:latin typeface="+mn-ea"/>
                <a:ea typeface="+mn-ea"/>
              </a:rPr>
              <a:t>돋보기 모양의 아이콘을 클릭하면 검색할 수 있는 페이지로 넘어감</a:t>
            </a:r>
            <a:endParaRPr lang="en-US" altLang="ko-KR" sz="1200" dirty="0">
              <a:latin typeface="+mn-ea"/>
              <a:ea typeface="+mn-ea"/>
            </a:endParaRPr>
          </a:p>
          <a:p>
            <a:pPr fontAlgn="base" latinLnBrk="1"/>
            <a:endParaRPr lang="en-US" altLang="ko-KR" sz="1200" dirty="0">
              <a:latin typeface="+mn-ea"/>
              <a:ea typeface="+mn-ea"/>
            </a:endParaRPr>
          </a:p>
          <a:p>
            <a:pPr fontAlgn="base" latinLnBrk="1"/>
            <a:r>
              <a:rPr lang="ko-KR" altLang="en-US" sz="1200" dirty="0">
                <a:latin typeface="+mn-ea"/>
                <a:ea typeface="+mn-ea"/>
              </a:rPr>
              <a:t>사람모양의 아이콘을 누르면 현재 창에서 팝업이 뜨며 </a:t>
            </a:r>
            <a:r>
              <a:rPr lang="ko-KR" altLang="en-US" sz="1200" dirty="0" err="1">
                <a:latin typeface="+mn-ea"/>
                <a:ea typeface="+mn-ea"/>
              </a:rPr>
              <a:t>로그인을</a:t>
            </a:r>
            <a:r>
              <a:rPr lang="ko-KR" altLang="en-US" sz="1200" dirty="0">
                <a:latin typeface="+mn-ea"/>
                <a:ea typeface="+mn-ea"/>
              </a:rPr>
              <a:t> 할 수 있는 창이 나타남</a:t>
            </a:r>
            <a:endParaRPr lang="en-US" altLang="ko-KR" sz="1200" dirty="0">
              <a:latin typeface="+mn-ea"/>
              <a:ea typeface="+mn-ea"/>
            </a:endParaRPr>
          </a:p>
          <a:p>
            <a:pPr fontAlgn="base" latinLnBrk="1"/>
            <a:endParaRPr lang="en-US" altLang="ko-KR" sz="1200" dirty="0">
              <a:latin typeface="+mn-ea"/>
              <a:ea typeface="+mn-ea"/>
            </a:endParaRPr>
          </a:p>
          <a:p>
            <a:pPr fontAlgn="base" latinLnBrk="1"/>
            <a:r>
              <a:rPr lang="ko-KR" altLang="en-US" sz="1200" dirty="0">
                <a:latin typeface="+mn-ea"/>
                <a:ea typeface="+mn-ea"/>
              </a:rPr>
              <a:t>회원정보 페이지에서 회원정보를 수정하거나 입력할 수 있음</a:t>
            </a:r>
            <a:endParaRPr lang="ko-KR" altLang="en-US" sz="1200" dirty="0">
              <a:latin typeface="+mn-ea"/>
              <a:ea typeface="+mn-ea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127529"/>
            <a:ext cx="216710" cy="354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07275" tIns="53637" rIns="107275" bIns="53637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265" name="_x235737080" descr="EMB00000dd8375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253" y="1028736"/>
            <a:ext cx="4094825" cy="273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127529"/>
            <a:ext cx="216710" cy="354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07275" tIns="53637" rIns="107275" bIns="53637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267" name="_x235736120" descr="EMB00000dd8375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833" y="3764492"/>
            <a:ext cx="4094825" cy="273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C:\Users\Administrator\Desktop\포폴\팀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003" y="1028492"/>
            <a:ext cx="4104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9" name="Picture 3" descr="C:\Users\Administrator\Desktop\포폴\팀2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003" y="3765584"/>
            <a:ext cx="4104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C:\Users\Administrator\Desktop\포폴\팀3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312" y="1029584"/>
            <a:ext cx="4104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0008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 idx="4294967295"/>
          </p:nvPr>
        </p:nvSpPr>
        <p:spPr>
          <a:xfrm>
            <a:off x="742950" y="3719956"/>
            <a:ext cx="8420100" cy="1053195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r>
              <a:rPr lang="ko-KR" altLang="en-US" sz="4200" dirty="0">
                <a:latin typeface="+mj-ea"/>
                <a:ea typeface="+mj-ea"/>
              </a:rPr>
              <a:t>개인 프로젝트</a:t>
            </a:r>
            <a:endParaRPr lang="en" sz="4200" dirty="0">
              <a:latin typeface="+mj-ea"/>
              <a:ea typeface="+mj-ea"/>
            </a:endParaRPr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4294967295"/>
          </p:nvPr>
        </p:nvSpPr>
        <p:spPr>
          <a:xfrm>
            <a:off x="2679166" y="4751933"/>
            <a:ext cx="4547725" cy="1046400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ko-KR" altLang="en-US" sz="1600" dirty="0">
                <a:solidFill>
                  <a:srgbClr val="434343"/>
                </a:solidFill>
                <a:latin typeface="+mn-ea"/>
                <a:ea typeface="+mn-ea"/>
              </a:rPr>
              <a:t>웹사이트 제작</a:t>
            </a:r>
            <a:endParaRPr lang="en-US" altLang="ko-KR" sz="1600" dirty="0">
              <a:solidFill>
                <a:srgbClr val="434343"/>
              </a:solidFill>
              <a:latin typeface="+mn-ea"/>
              <a:ea typeface="+mn-ea"/>
            </a:endParaRPr>
          </a:p>
          <a:p>
            <a:pPr algn="ctr">
              <a:spcBef>
                <a:spcPts val="0"/>
              </a:spcBef>
              <a:buNone/>
            </a:pPr>
            <a:r>
              <a:rPr lang="en-US" sz="1600" dirty="0">
                <a:solidFill>
                  <a:srgbClr val="434343"/>
                </a:solidFill>
                <a:latin typeface="+mn-ea"/>
                <a:ea typeface="+mn-ea"/>
                <a:hlinkClick r:id="rId3"/>
              </a:rPr>
              <a:t>http://youjinchair.dothome.co.kr</a:t>
            </a:r>
            <a:endParaRPr lang="en" sz="1600" dirty="0">
              <a:solidFill>
                <a:srgbClr val="434343"/>
              </a:solidFill>
              <a:latin typeface="+mn-ea"/>
              <a:ea typeface="+mn-ea"/>
            </a:endParaRPr>
          </a:p>
        </p:txBody>
      </p:sp>
      <p:sp>
        <p:nvSpPr>
          <p:cNvPr id="107" name="Shape 107"/>
          <p:cNvSpPr/>
          <p:nvPr/>
        </p:nvSpPr>
        <p:spPr>
          <a:xfrm>
            <a:off x="5143884" y="3018698"/>
            <a:ext cx="212089" cy="249241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grpSp>
        <p:nvGrpSpPr>
          <p:cNvPr id="108" name="Shape 108"/>
          <p:cNvGrpSpPr/>
          <p:nvPr/>
        </p:nvGrpSpPr>
        <p:grpSpPr>
          <a:xfrm>
            <a:off x="4880647" y="1619025"/>
            <a:ext cx="908631" cy="1118601"/>
            <a:chOff x="6654650" y="3665275"/>
            <a:chExt cx="409100" cy="409125"/>
          </a:xfrm>
        </p:grpSpPr>
        <p:sp>
          <p:nvSpPr>
            <p:cNvPr id="109" name="Shape 10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111" name="Shape 111"/>
          <p:cNvGrpSpPr/>
          <p:nvPr/>
        </p:nvGrpSpPr>
        <p:grpSpPr>
          <a:xfrm rot="1056959">
            <a:off x="4004914" y="2498455"/>
            <a:ext cx="600310" cy="738924"/>
            <a:chOff x="570875" y="4322250"/>
            <a:chExt cx="443300" cy="443325"/>
          </a:xfrm>
        </p:grpSpPr>
        <p:sp>
          <p:nvSpPr>
            <p:cNvPr id="112" name="Shape 112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</p:grpSp>
      <p:sp>
        <p:nvSpPr>
          <p:cNvPr id="116" name="Shape 116"/>
          <p:cNvSpPr/>
          <p:nvPr/>
        </p:nvSpPr>
        <p:spPr>
          <a:xfrm rot="2466699">
            <a:off x="4072328" y="1835837"/>
            <a:ext cx="294671" cy="346291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17" name="Shape 117"/>
          <p:cNvSpPr/>
          <p:nvPr/>
        </p:nvSpPr>
        <p:spPr>
          <a:xfrm rot="-1609366">
            <a:off x="4503278" y="2053730"/>
            <a:ext cx="212059" cy="24920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18" name="Shape 118"/>
          <p:cNvSpPr/>
          <p:nvPr/>
        </p:nvSpPr>
        <p:spPr>
          <a:xfrm rot="2926172">
            <a:off x="5770741" y="2268652"/>
            <a:ext cx="195459" cy="15163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19" name="Shape 119"/>
          <p:cNvSpPr/>
          <p:nvPr/>
        </p:nvSpPr>
        <p:spPr>
          <a:xfrm rot="-1609329">
            <a:off x="4977699" y="1420200"/>
            <a:ext cx="143073" cy="16813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4846958" y="226132"/>
            <a:ext cx="212089" cy="249241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1867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개인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endParaRPr lang="en" sz="2100" i="1" dirty="0">
              <a:latin typeface="+mj-ea"/>
              <a:ea typeface="+mj-ea"/>
            </a:endParaRPr>
          </a:p>
        </p:txBody>
      </p:sp>
      <p:pic>
        <p:nvPicPr>
          <p:cNvPr id="1026" name="Picture 2" descr="C:\Users\Administrator\Desktop\포폴\개인포폴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7" y="1880865"/>
            <a:ext cx="4875000" cy="32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dministrator\Desktop\포폴\개인포폴1-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2546" y="1880865"/>
            <a:ext cx="4875000" cy="32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06506" y="1028734"/>
            <a:ext cx="2823152" cy="354555"/>
          </a:xfrm>
          <a:prstGeom prst="rect">
            <a:avLst/>
          </a:prstGeom>
          <a:noFill/>
        </p:spPr>
        <p:txBody>
          <a:bodyPr wrap="none" lIns="107287" tIns="53643" rIns="107287" bIns="53643" rtlCol="0">
            <a:spAutoFit/>
          </a:bodyPr>
          <a:lstStyle/>
          <a:p>
            <a:r>
              <a:rPr lang="ko-KR" altLang="en-US" i="1" dirty="0" smtClean="0">
                <a:latin typeface="+mj-ea"/>
                <a:ea typeface="+mj-ea"/>
              </a:rPr>
              <a:t>홈페이지 </a:t>
            </a:r>
            <a:r>
              <a:rPr lang="ko-KR" altLang="en-US" i="1" dirty="0" err="1" smtClean="0">
                <a:latin typeface="+mj-ea"/>
                <a:ea typeface="+mj-ea"/>
              </a:rPr>
              <a:t>메인페이지</a:t>
            </a:r>
            <a:r>
              <a:rPr lang="ko-KR" altLang="en-US" i="1" dirty="0" smtClean="0">
                <a:latin typeface="+mj-ea"/>
                <a:ea typeface="+mj-ea"/>
              </a:rPr>
              <a:t> </a:t>
            </a:r>
            <a:r>
              <a:rPr lang="ko-KR" altLang="en-US" i="1" dirty="0" err="1" smtClean="0">
                <a:latin typeface="+mj-ea"/>
                <a:ea typeface="+mj-ea"/>
              </a:rPr>
              <a:t>리뉴얼</a:t>
            </a:r>
            <a:endParaRPr lang="ko-KR" altLang="en-US" i="1" dirty="0">
              <a:latin typeface="+mj-ea"/>
              <a:ea typeface="+mj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09322" y="5322888"/>
            <a:ext cx="6824248" cy="354555"/>
          </a:xfrm>
          <a:prstGeom prst="rect">
            <a:avLst/>
          </a:prstGeom>
          <a:noFill/>
        </p:spPr>
        <p:txBody>
          <a:bodyPr wrap="none" lIns="107287" tIns="53643" rIns="107287" bIns="53643" rtlCol="0">
            <a:spAutoFit/>
          </a:bodyPr>
          <a:lstStyle/>
          <a:p>
            <a:r>
              <a:rPr lang="ko-KR" altLang="en-US" i="1" dirty="0" smtClean="0">
                <a:latin typeface="+mj-ea"/>
                <a:ea typeface="+mj-ea"/>
              </a:rPr>
              <a:t>기존 홈페이지 메인</a:t>
            </a:r>
            <a:r>
              <a:rPr lang="en-US" altLang="ko-KR" i="1" dirty="0" smtClean="0">
                <a:latin typeface="+mj-ea"/>
                <a:ea typeface="+mj-ea"/>
              </a:rPr>
              <a:t>		      </a:t>
            </a:r>
            <a:r>
              <a:rPr lang="ko-KR" altLang="en-US" i="1" dirty="0" smtClean="0">
                <a:latin typeface="+mj-ea"/>
                <a:ea typeface="+mj-ea"/>
              </a:rPr>
              <a:t>→</a:t>
            </a:r>
            <a:r>
              <a:rPr lang="en-US" altLang="ko-KR" i="1" dirty="0" smtClean="0">
                <a:latin typeface="+mj-ea"/>
                <a:ea typeface="+mj-ea"/>
              </a:rPr>
              <a:t>		</a:t>
            </a:r>
            <a:r>
              <a:rPr lang="ko-KR" altLang="en-US" i="1" dirty="0" err="1" smtClean="0">
                <a:latin typeface="+mj-ea"/>
                <a:ea typeface="+mj-ea"/>
              </a:rPr>
              <a:t>리뉴얼</a:t>
            </a:r>
            <a:r>
              <a:rPr lang="ko-KR" altLang="en-US" i="1" dirty="0" smtClean="0">
                <a:latin typeface="+mj-ea"/>
                <a:ea typeface="+mj-ea"/>
              </a:rPr>
              <a:t> 홈페이지 메인</a:t>
            </a:r>
            <a:endParaRPr lang="ko-KR" altLang="en-US" i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6382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개인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endParaRPr lang="en" sz="2100" i="1" dirty="0">
              <a:latin typeface="+mj-ea"/>
              <a:ea typeface="+mj-ea"/>
            </a:endParaRPr>
          </a:p>
        </p:txBody>
      </p:sp>
      <p:pic>
        <p:nvPicPr>
          <p:cNvPr id="2050" name="Picture 2" descr="C:\Users\Administrator\Desktop\포폴\개인포폴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99" y="932723"/>
            <a:ext cx="5070000" cy="33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dministrator\Desktop\포폴\개인포폴1-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153" y="3478000"/>
            <a:ext cx="5070000" cy="33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499061" y="1796820"/>
            <a:ext cx="4134459" cy="2570546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r>
              <a:rPr lang="ko-KR" altLang="en-US" dirty="0" smtClean="0">
                <a:latin typeface="+mn-ea"/>
                <a:ea typeface="+mn-ea"/>
              </a:rPr>
              <a:t>기존 홈페이지</a:t>
            </a:r>
            <a:endParaRPr lang="en-US" altLang="ko-KR" dirty="0" smtClean="0">
              <a:latin typeface="+mn-ea"/>
              <a:ea typeface="+mn-ea"/>
            </a:endParaRPr>
          </a:p>
          <a:p>
            <a:endParaRPr lang="en-US" altLang="ko-KR" dirty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오래된 관리 미흡으로 인한 페이지의 빈 공간과 오류가 많고 디자인적 요소가 오래된 것들로 </a:t>
            </a:r>
            <a:r>
              <a:rPr lang="ko-KR" altLang="en-US" dirty="0" err="1" smtClean="0">
                <a:latin typeface="+mn-ea"/>
                <a:ea typeface="+mn-ea"/>
              </a:rPr>
              <a:t>이루워져</a:t>
            </a:r>
            <a:r>
              <a:rPr lang="ko-KR" altLang="en-US" dirty="0" smtClean="0">
                <a:latin typeface="+mn-ea"/>
                <a:ea typeface="+mn-ea"/>
              </a:rPr>
              <a:t> 고쳐야 할 부분이 많음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  <a:br>
              <a:rPr lang="en-US" altLang="ko-KR" dirty="0" smtClean="0">
                <a:latin typeface="+mn-ea"/>
                <a:ea typeface="+mn-ea"/>
              </a:rPr>
            </a:b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따라서 배너와 로고</a:t>
            </a:r>
            <a:r>
              <a:rPr lang="en-US" altLang="ko-KR" dirty="0" smtClean="0">
                <a:latin typeface="+mn-ea"/>
                <a:ea typeface="+mn-ea"/>
              </a:rPr>
              <a:t>, </a:t>
            </a:r>
            <a:r>
              <a:rPr lang="ko-KR" altLang="en-US" dirty="0" smtClean="0">
                <a:latin typeface="+mn-ea"/>
                <a:ea typeface="+mn-ea"/>
              </a:rPr>
              <a:t>폰트</a:t>
            </a:r>
            <a:r>
              <a:rPr lang="en-US" altLang="ko-KR" dirty="0" smtClean="0">
                <a:latin typeface="+mn-ea"/>
                <a:ea typeface="+mn-ea"/>
              </a:rPr>
              <a:t>, </a:t>
            </a:r>
            <a:r>
              <a:rPr lang="ko-KR" altLang="en-US" dirty="0" smtClean="0">
                <a:latin typeface="+mn-ea"/>
                <a:ea typeface="+mn-ea"/>
              </a:rPr>
              <a:t>아이콘을 전부 교체하여 세련되고 깔끔한 페이지를 제작해 </a:t>
            </a:r>
            <a:r>
              <a:rPr lang="ko-KR" altLang="en-US" dirty="0" err="1" smtClean="0">
                <a:latin typeface="+mn-ea"/>
                <a:ea typeface="+mn-ea"/>
              </a:rPr>
              <a:t>보려고함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63648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개인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-Wireframe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62957" y="1589305"/>
            <a:ext cx="4680520" cy="3555431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r>
              <a:rPr lang="ko-KR" altLang="en-US" dirty="0" smtClean="0">
                <a:latin typeface="+mn-ea"/>
                <a:ea typeface="+mn-ea"/>
              </a:rPr>
              <a:t>의자 홈페이지를 알리는 것이</a:t>
            </a:r>
            <a:r>
              <a:rPr lang="ko-KR" altLang="en-US" dirty="0">
                <a:latin typeface="+mn-ea"/>
                <a:ea typeface="+mn-ea"/>
              </a:rPr>
              <a:t>기</a:t>
            </a:r>
            <a:r>
              <a:rPr lang="ko-KR" altLang="en-US" dirty="0" smtClean="0">
                <a:latin typeface="+mn-ea"/>
                <a:ea typeface="+mn-ea"/>
              </a:rPr>
              <a:t> 때문에 로고를 의자와 같은 색으로 맞춰 특성을 살려줌</a:t>
            </a:r>
            <a:endParaRPr lang="en-US" altLang="ko-KR" dirty="0" smtClean="0">
              <a:latin typeface="+mn-ea"/>
              <a:ea typeface="+mn-ea"/>
            </a:endParaRPr>
          </a:p>
          <a:p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전체적의 페이지의 색감을 로고와 맞춰 통일감이 느껴지게 만듦</a:t>
            </a:r>
            <a:endParaRPr lang="en-US" altLang="ko-KR" dirty="0" smtClean="0">
              <a:latin typeface="+mn-ea"/>
              <a:ea typeface="+mn-ea"/>
            </a:endParaRPr>
          </a:p>
          <a:p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전체적인 폰트와 디자인을 세련되고 깔끔하게 바꿈</a:t>
            </a:r>
            <a:endParaRPr lang="en-US" altLang="ko-KR" dirty="0" smtClean="0">
              <a:latin typeface="+mn-ea"/>
              <a:ea typeface="+mn-ea"/>
            </a:endParaRPr>
          </a:p>
          <a:p>
            <a:endParaRPr lang="en-US" altLang="ko-KR" dirty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아이콘은 최소한으로 하되 깔끔하고 한눈에 알아볼 수 있는 아이콘으로 사용함</a:t>
            </a:r>
            <a:endParaRPr lang="en-US" altLang="ko-KR" dirty="0" smtClean="0">
              <a:latin typeface="+mn-ea"/>
              <a:ea typeface="+mn-ea"/>
            </a:endParaRPr>
          </a:p>
          <a:p>
            <a:endParaRPr lang="en-US" altLang="ko-KR" dirty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메인 페이지만으로도 회사에 대한 정보를 모두 알 수 있도록 작업함</a:t>
            </a:r>
            <a:endParaRPr lang="en-US" altLang="ko-KR" dirty="0" smtClean="0">
              <a:latin typeface="+mn-ea"/>
              <a:ea typeface="+mn-ea"/>
            </a:endParaRPr>
          </a:p>
        </p:txBody>
      </p:sp>
      <p:pic>
        <p:nvPicPr>
          <p:cNvPr id="3076" name="Picture 4" descr="C:\Users\Administrator\Desktop\포폴\2017052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133" y="1028733"/>
            <a:ext cx="3120000" cy="562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648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개인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</a:t>
            </a:r>
            <a:r>
              <a:rPr lang="ko-KR" altLang="en-US" sz="2100" i="1" dirty="0">
                <a:latin typeface="+mj-ea"/>
                <a:ea typeface="+mj-ea"/>
              </a:rPr>
              <a:t>실</a:t>
            </a:r>
            <a:r>
              <a:rPr lang="ko-KR" altLang="en-US" sz="2100" i="1" dirty="0">
                <a:latin typeface="+mj-ea"/>
                <a:ea typeface="+mj-ea"/>
              </a:rPr>
              <a:t>행</a:t>
            </a:r>
            <a:endParaRPr lang="en" sz="2100" i="1" dirty="0">
              <a:latin typeface="+mj-ea"/>
              <a:ea typeface="+mj-ea"/>
            </a:endParaRPr>
          </a:p>
        </p:txBody>
      </p:sp>
      <p:pic>
        <p:nvPicPr>
          <p:cNvPr id="4098" name="Picture 2" descr="C:\Users\Administrator\Desktop\포폴\개인포폴1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390" y="1053256"/>
            <a:ext cx="7020000" cy="46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53648" y="6021289"/>
            <a:ext cx="5564287" cy="323777"/>
          </a:xfrm>
          <a:prstGeom prst="rect">
            <a:avLst/>
          </a:prstGeom>
          <a:noFill/>
        </p:spPr>
        <p:txBody>
          <a:bodyPr wrap="none" lIns="107287" tIns="53643" rIns="107287" bIns="53643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와이어프레임을 기초로 배열을 하였을 때 부족한 부분들을 재 나열</a:t>
            </a:r>
            <a:endParaRPr lang="ko-KR" altLang="en-US" sz="1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5203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개인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</a:t>
            </a:r>
            <a:r>
              <a:rPr lang="ko-KR" altLang="en-US" sz="2100" i="1" dirty="0">
                <a:latin typeface="+mj-ea"/>
                <a:ea typeface="+mj-ea"/>
              </a:rPr>
              <a:t>실</a:t>
            </a:r>
            <a:r>
              <a:rPr lang="ko-KR" altLang="en-US" sz="2100" i="1" dirty="0">
                <a:latin typeface="+mj-ea"/>
                <a:ea typeface="+mj-ea"/>
              </a:rPr>
              <a:t>행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58801" y="6021289"/>
            <a:ext cx="3885944" cy="323777"/>
          </a:xfrm>
          <a:prstGeom prst="rect">
            <a:avLst/>
          </a:prstGeom>
          <a:noFill/>
        </p:spPr>
        <p:txBody>
          <a:bodyPr wrap="none" lIns="107287" tIns="53643" rIns="107287" bIns="53643" rtlCol="0">
            <a:spAutoFit/>
          </a:bodyPr>
          <a:lstStyle/>
          <a:p>
            <a:r>
              <a:rPr lang="ko-KR" altLang="en-US" sz="1400">
                <a:latin typeface="+mn-ea"/>
                <a:ea typeface="+mn-ea"/>
              </a:rPr>
              <a:t>푸터</a:t>
            </a:r>
            <a:r>
              <a:rPr lang="ko-KR" altLang="en-US" sz="1400">
                <a:latin typeface="+mn-ea"/>
                <a:ea typeface="+mn-ea"/>
              </a:rPr>
              <a:t>는</a:t>
            </a:r>
            <a:r>
              <a:rPr lang="ko-KR" altLang="en-US" sz="1400" dirty="0">
                <a:latin typeface="+mn-ea"/>
                <a:ea typeface="+mn-ea"/>
              </a:rPr>
              <a:t> 매 페이지 하단에 올 수 있도록 배치함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5122" name="Picture 2" descr="C:\Users\Administrator\Desktop\포폴\개인포폴1-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390" y="1053256"/>
            <a:ext cx="7020000" cy="46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15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개인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</a:t>
            </a:r>
            <a:r>
              <a:rPr lang="ko-KR" altLang="en-US" sz="2100" i="1" dirty="0">
                <a:latin typeface="+mj-ea"/>
                <a:ea typeface="+mj-ea"/>
              </a:rPr>
              <a:t>실</a:t>
            </a:r>
            <a:r>
              <a:rPr lang="ko-KR" altLang="en-US" sz="2100" i="1" dirty="0">
                <a:latin typeface="+mj-ea"/>
                <a:ea typeface="+mj-ea"/>
              </a:rPr>
              <a:t>행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87734" y="6021289"/>
            <a:ext cx="8156343" cy="323777"/>
          </a:xfrm>
          <a:prstGeom prst="rect">
            <a:avLst/>
          </a:prstGeom>
          <a:noFill/>
        </p:spPr>
        <p:txBody>
          <a:bodyPr wrap="none" lIns="107287" tIns="53643" rIns="107287" bIns="53643" rtlCol="0">
            <a:spAutoFit/>
          </a:bodyPr>
          <a:lstStyle/>
          <a:p>
            <a:pPr algn="ctr"/>
            <a:r>
              <a:rPr lang="en-US" altLang="ko-KR" sz="1400" dirty="0" err="1">
                <a:latin typeface="+mn-ea"/>
                <a:ea typeface="+mn-ea"/>
              </a:rPr>
              <a:t>css</a:t>
            </a:r>
            <a:r>
              <a:rPr lang="ko-KR" altLang="en-US" sz="1400" dirty="0">
                <a:latin typeface="+mn-ea"/>
                <a:ea typeface="+mn-ea"/>
              </a:rPr>
              <a:t>를 사용해 주 메뉴에 마우스 커서를 올렸을 때 마우스 커서가 바뀜과 동시에 배경 효과를 넣어줌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6146" name="Picture 2" descr="C:\Users\Administrator\Desktop\포폴\개인포폴2-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2610" y="1053256"/>
            <a:ext cx="7020000" cy="46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8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 idx="4294967295"/>
          </p:nvPr>
        </p:nvSpPr>
        <p:spPr>
          <a:xfrm>
            <a:off x="742950" y="3719956"/>
            <a:ext cx="8420100" cy="1053195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r>
              <a:rPr lang="ko-KR" altLang="en-US" sz="4200" dirty="0">
                <a:latin typeface="+mj-ea"/>
                <a:ea typeface="+mj-ea"/>
              </a:rPr>
              <a:t>개인 디자인 작업</a:t>
            </a:r>
            <a:endParaRPr lang="en" sz="4200" dirty="0">
              <a:latin typeface="+mj-ea"/>
              <a:ea typeface="+mj-ea"/>
            </a:endParaRPr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4294967295"/>
          </p:nvPr>
        </p:nvSpPr>
        <p:spPr>
          <a:xfrm>
            <a:off x="2679166" y="4751933"/>
            <a:ext cx="4547725" cy="1046400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pPr algn="ctr">
              <a:lnSpc>
                <a:spcPct val="150000"/>
              </a:lnSpc>
              <a:buNone/>
            </a:pPr>
            <a:r>
              <a:rPr lang="ko-KR" altLang="en-US" sz="1200" dirty="0">
                <a:latin typeface="+mn-ea"/>
                <a:ea typeface="+mn-ea"/>
              </a:rPr>
              <a:t>배너 </a:t>
            </a:r>
            <a:r>
              <a:rPr lang="ko-KR" altLang="en-US" sz="1200" dirty="0">
                <a:latin typeface="+mn-ea"/>
                <a:ea typeface="+mn-ea"/>
              </a:rPr>
              <a:t>디자인</a:t>
            </a:r>
            <a:r>
              <a:rPr lang="en-US" altLang="ko-KR" sz="1200" dirty="0">
                <a:latin typeface="+mn-ea"/>
                <a:ea typeface="+mn-ea"/>
              </a:rPr>
              <a:t>, </a:t>
            </a:r>
            <a:r>
              <a:rPr lang="ko-KR" altLang="en-US" sz="1200" dirty="0">
                <a:latin typeface="+mn-ea"/>
                <a:ea typeface="+mn-ea"/>
              </a:rPr>
              <a:t>아이콘 디자인</a:t>
            </a:r>
            <a:r>
              <a:rPr lang="en-US" altLang="ko-KR" sz="1200" dirty="0">
                <a:latin typeface="+mn-ea"/>
                <a:ea typeface="+mn-ea"/>
              </a:rPr>
              <a:t>, </a:t>
            </a:r>
            <a:r>
              <a:rPr lang="ko-KR" altLang="en-US" sz="1200" dirty="0">
                <a:latin typeface="+mn-ea"/>
                <a:ea typeface="+mn-ea"/>
              </a:rPr>
              <a:t>광고</a:t>
            </a:r>
            <a:r>
              <a:rPr lang="en-US" altLang="ko-KR" sz="1200" dirty="0">
                <a:latin typeface="+mn-ea"/>
                <a:ea typeface="+mn-ea"/>
              </a:rPr>
              <a:t>/</a:t>
            </a:r>
            <a:r>
              <a:rPr lang="ko-KR" altLang="en-US" sz="1200" dirty="0">
                <a:latin typeface="+mn-ea"/>
                <a:ea typeface="+mn-ea"/>
              </a:rPr>
              <a:t>상품페이지 </a:t>
            </a:r>
            <a:r>
              <a:rPr lang="ko-KR" altLang="en-US" sz="1200" dirty="0">
                <a:latin typeface="+mn-ea"/>
                <a:ea typeface="+mn-ea"/>
              </a:rPr>
              <a:t>디자인</a:t>
            </a:r>
            <a:r>
              <a:rPr lang="en-US" altLang="ko-KR" sz="1200" dirty="0">
                <a:latin typeface="+mn-ea"/>
                <a:ea typeface="+mn-ea"/>
              </a:rPr>
              <a:t>, </a:t>
            </a:r>
            <a:r>
              <a:rPr lang="ko-KR" altLang="en-US" sz="1200" dirty="0" err="1">
                <a:latin typeface="+mn-ea"/>
                <a:ea typeface="+mn-ea"/>
              </a:rPr>
              <a:t>메인페이지</a:t>
            </a:r>
            <a:r>
              <a:rPr lang="ko-KR" altLang="en-US" sz="1200" dirty="0">
                <a:latin typeface="+mn-ea"/>
                <a:ea typeface="+mn-ea"/>
              </a:rPr>
              <a:t> 디자인</a:t>
            </a:r>
            <a:r>
              <a:rPr lang="en-US" altLang="ko-KR" sz="1200" dirty="0">
                <a:latin typeface="+mn-ea"/>
                <a:ea typeface="+mn-ea"/>
              </a:rPr>
              <a:t>, </a:t>
            </a:r>
            <a:r>
              <a:rPr lang="ko-KR" altLang="en-US" sz="1200" dirty="0" err="1">
                <a:latin typeface="+mn-ea"/>
                <a:ea typeface="+mn-ea"/>
              </a:rPr>
              <a:t>모바일</a:t>
            </a:r>
            <a:r>
              <a:rPr lang="ko-KR" altLang="en-US" sz="1200" dirty="0">
                <a:latin typeface="+mn-ea"/>
                <a:ea typeface="+mn-ea"/>
              </a:rPr>
              <a:t> </a:t>
            </a:r>
            <a:r>
              <a:rPr lang="en-US" altLang="ko-KR" sz="1200" dirty="0">
                <a:latin typeface="+mn-ea"/>
                <a:ea typeface="+mn-ea"/>
              </a:rPr>
              <a:t>UI/UX </a:t>
            </a:r>
            <a:r>
              <a:rPr lang="ko-KR" altLang="en-US" sz="1200" dirty="0">
                <a:latin typeface="+mn-ea"/>
                <a:ea typeface="+mn-ea"/>
              </a:rPr>
              <a:t>디자인</a:t>
            </a:r>
            <a:r>
              <a:rPr lang="en-US" altLang="ko-KR" sz="1200" dirty="0">
                <a:latin typeface="+mn-ea"/>
                <a:ea typeface="+mn-ea"/>
              </a:rPr>
              <a:t>, </a:t>
            </a:r>
            <a:r>
              <a:rPr lang="ko-KR" altLang="en-US" sz="1200" dirty="0" err="1">
                <a:latin typeface="+mn-ea"/>
                <a:ea typeface="+mn-ea"/>
              </a:rPr>
              <a:t>콘텐츠</a:t>
            </a:r>
            <a:r>
              <a:rPr lang="ko-KR" altLang="en-US" sz="1200" dirty="0">
                <a:latin typeface="+mn-ea"/>
                <a:ea typeface="+mn-ea"/>
              </a:rPr>
              <a:t> 레이아웃</a:t>
            </a:r>
            <a:endParaRPr lang="en-US" altLang="ko-KR" sz="1200" dirty="0">
              <a:latin typeface="+mn-ea"/>
              <a:ea typeface="+mn-ea"/>
            </a:endParaRPr>
          </a:p>
        </p:txBody>
      </p:sp>
      <p:sp>
        <p:nvSpPr>
          <p:cNvPr id="107" name="Shape 107"/>
          <p:cNvSpPr/>
          <p:nvPr/>
        </p:nvSpPr>
        <p:spPr>
          <a:xfrm>
            <a:off x="5143884" y="3018698"/>
            <a:ext cx="212089" cy="249241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grpSp>
        <p:nvGrpSpPr>
          <p:cNvPr id="108" name="Shape 108"/>
          <p:cNvGrpSpPr/>
          <p:nvPr/>
        </p:nvGrpSpPr>
        <p:grpSpPr>
          <a:xfrm>
            <a:off x="4880647" y="1619025"/>
            <a:ext cx="908631" cy="1118601"/>
            <a:chOff x="6654650" y="3665275"/>
            <a:chExt cx="409100" cy="409125"/>
          </a:xfrm>
        </p:grpSpPr>
        <p:sp>
          <p:nvSpPr>
            <p:cNvPr id="109" name="Shape 10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111" name="Shape 111"/>
          <p:cNvGrpSpPr/>
          <p:nvPr/>
        </p:nvGrpSpPr>
        <p:grpSpPr>
          <a:xfrm rot="1056959">
            <a:off x="4004914" y="2498455"/>
            <a:ext cx="600310" cy="738924"/>
            <a:chOff x="570875" y="4322250"/>
            <a:chExt cx="443300" cy="443325"/>
          </a:xfrm>
        </p:grpSpPr>
        <p:sp>
          <p:nvSpPr>
            <p:cNvPr id="112" name="Shape 112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solidFill>
                  <a:srgbClr val="CC0000"/>
                </a:solidFill>
              </a:endParaRPr>
            </a:p>
          </p:txBody>
        </p:sp>
      </p:grpSp>
      <p:sp>
        <p:nvSpPr>
          <p:cNvPr id="116" name="Shape 116"/>
          <p:cNvSpPr/>
          <p:nvPr/>
        </p:nvSpPr>
        <p:spPr>
          <a:xfrm rot="2466699">
            <a:off x="4072328" y="1835837"/>
            <a:ext cx="294671" cy="346291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17" name="Shape 117"/>
          <p:cNvSpPr/>
          <p:nvPr/>
        </p:nvSpPr>
        <p:spPr>
          <a:xfrm rot="-1609366">
            <a:off x="4503278" y="2053730"/>
            <a:ext cx="212059" cy="24920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18" name="Shape 118"/>
          <p:cNvSpPr/>
          <p:nvPr/>
        </p:nvSpPr>
        <p:spPr>
          <a:xfrm rot="2926172">
            <a:off x="5770741" y="2268652"/>
            <a:ext cx="195459" cy="15163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19" name="Shape 119"/>
          <p:cNvSpPr/>
          <p:nvPr/>
        </p:nvSpPr>
        <p:spPr>
          <a:xfrm rot="-1609329">
            <a:off x="4977699" y="1420200"/>
            <a:ext cx="143073" cy="16813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4846958" y="226132"/>
            <a:ext cx="212089" cy="249241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107257" tIns="107257" rIns="107257" bIns="107257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395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개인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</a:t>
            </a:r>
            <a:r>
              <a:rPr lang="ko-KR" altLang="en-US" sz="2100" i="1" dirty="0">
                <a:latin typeface="+mj-ea"/>
                <a:ea typeface="+mj-ea"/>
              </a:rPr>
              <a:t>실</a:t>
            </a:r>
            <a:r>
              <a:rPr lang="ko-KR" altLang="en-US" sz="2100" i="1" dirty="0">
                <a:latin typeface="+mj-ea"/>
                <a:ea typeface="+mj-ea"/>
              </a:rPr>
              <a:t>행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08762" y="6021289"/>
            <a:ext cx="7914290" cy="323777"/>
          </a:xfrm>
          <a:prstGeom prst="rect">
            <a:avLst/>
          </a:prstGeom>
          <a:noFill/>
        </p:spPr>
        <p:txBody>
          <a:bodyPr wrap="none" lIns="107287" tIns="53643" rIns="107287" bIns="53643" rtlCol="0">
            <a:spAutoFit/>
          </a:bodyPr>
          <a:lstStyle/>
          <a:p>
            <a:pPr algn="ctr"/>
            <a:r>
              <a:rPr lang="en-US" altLang="ko-KR" sz="1400" dirty="0" err="1">
                <a:latin typeface="+mn-ea"/>
                <a:ea typeface="+mn-ea"/>
              </a:rPr>
              <a:t>c</a:t>
            </a:r>
            <a:r>
              <a:rPr lang="en-US" altLang="ko-KR" sz="1400" dirty="0" err="1">
                <a:latin typeface="+mn-ea"/>
                <a:ea typeface="+mn-ea"/>
              </a:rPr>
              <a:t>ss</a:t>
            </a:r>
            <a:r>
              <a:rPr lang="ko-KR" altLang="en-US" sz="1400" dirty="0">
                <a:latin typeface="+mn-ea"/>
                <a:ea typeface="+mn-ea"/>
              </a:rPr>
              <a:t>를 사용해 상</a:t>
            </a:r>
            <a:r>
              <a:rPr lang="ko-KR" altLang="en-US" sz="1400" dirty="0">
                <a:latin typeface="+mn-ea"/>
                <a:ea typeface="+mn-ea"/>
              </a:rPr>
              <a:t>품</a:t>
            </a:r>
            <a:r>
              <a:rPr lang="ko-KR" altLang="en-US" sz="1400" dirty="0">
                <a:latin typeface="+mn-ea"/>
                <a:ea typeface="+mn-ea"/>
              </a:rPr>
              <a:t>에 마우스 커서를 올렸을 때 마우스 커서가 바뀜과 동시에 배경 효과를 넣어줌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7170" name="Picture 2" descr="C:\Users\Administrator\Desktop\포폴\개인포폴2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390" y="1053256"/>
            <a:ext cx="7020000" cy="46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646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4846461" y="104984"/>
            <a:ext cx="365692" cy="45008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/>
          </p:cNvSpPr>
          <p:nvPr/>
        </p:nvSpPr>
        <p:spPr>
          <a:xfrm>
            <a:off x="132299" y="37644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개인</a:t>
            </a:r>
            <a:r>
              <a:rPr lang="en-US" sz="2100" i="1" dirty="0">
                <a:latin typeface="+mj-ea"/>
                <a:ea typeface="+mj-ea"/>
              </a:rPr>
              <a:t> </a:t>
            </a:r>
            <a:r>
              <a:rPr lang="ko-KR" altLang="en-US" sz="2100" i="1" dirty="0">
                <a:latin typeface="+mj-ea"/>
                <a:ea typeface="+mj-ea"/>
              </a:rPr>
              <a:t>프로젝트</a:t>
            </a:r>
            <a:r>
              <a:rPr lang="en-US" altLang="ko-KR" sz="2100" i="1" dirty="0">
                <a:latin typeface="+mj-ea"/>
                <a:ea typeface="+mj-ea"/>
              </a:rPr>
              <a:t>-</a:t>
            </a:r>
            <a:r>
              <a:rPr lang="ko-KR" altLang="en-US" sz="2100" i="1" dirty="0">
                <a:latin typeface="+mj-ea"/>
                <a:ea typeface="+mj-ea"/>
              </a:rPr>
              <a:t>실</a:t>
            </a:r>
            <a:r>
              <a:rPr lang="ko-KR" altLang="en-US" sz="2100" i="1" dirty="0">
                <a:latin typeface="+mj-ea"/>
                <a:ea typeface="+mj-ea"/>
              </a:rPr>
              <a:t>행</a:t>
            </a:r>
            <a:endParaRPr lang="en" sz="2100" i="1" dirty="0"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6081" y="1028734"/>
            <a:ext cx="1983179" cy="354555"/>
          </a:xfrm>
          <a:prstGeom prst="rect">
            <a:avLst/>
          </a:prstGeom>
          <a:noFill/>
        </p:spPr>
        <p:txBody>
          <a:bodyPr wrap="none" lIns="107287" tIns="53643" rIns="107287" bIns="53643" rtlCol="0">
            <a:spAutoFit/>
          </a:bodyPr>
          <a:lstStyle/>
          <a:p>
            <a:pPr algn="ctr"/>
            <a:r>
              <a:rPr lang="ko-KR" altLang="en-US" i="1" dirty="0" smtClean="0">
                <a:latin typeface="+mn-ea"/>
                <a:ea typeface="+mn-ea"/>
              </a:rPr>
              <a:t>코드작업</a:t>
            </a:r>
            <a:r>
              <a:rPr lang="en-US" altLang="ko-KR" i="1" dirty="0" smtClean="0">
                <a:latin typeface="+mn-ea"/>
                <a:ea typeface="+mn-ea"/>
              </a:rPr>
              <a:t>(</a:t>
            </a:r>
            <a:r>
              <a:rPr lang="ko-KR" altLang="en-US" i="1" dirty="0" smtClean="0">
                <a:latin typeface="+mn-ea"/>
                <a:ea typeface="+mn-ea"/>
              </a:rPr>
              <a:t>요소검사</a:t>
            </a:r>
            <a:r>
              <a:rPr lang="en-US" altLang="ko-KR" i="1" dirty="0" smtClean="0">
                <a:latin typeface="+mn-ea"/>
                <a:ea typeface="+mn-ea"/>
              </a:rPr>
              <a:t>)</a:t>
            </a:r>
            <a:endParaRPr lang="ko-KR" altLang="en-US" i="1" dirty="0">
              <a:latin typeface="+mn-ea"/>
              <a:ea typeface="+mn-ea"/>
            </a:endParaRPr>
          </a:p>
        </p:txBody>
      </p:sp>
      <p:pic>
        <p:nvPicPr>
          <p:cNvPr id="8194" name="Picture 2" descr="C:\Users\Administrator\Desktop\포폴\요소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461" y="1700809"/>
            <a:ext cx="4680000" cy="4492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Users\Administrator\Desktop\포폴\요소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840" y="1700807"/>
            <a:ext cx="4680000" cy="4492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282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ctrTitle"/>
          </p:nvPr>
        </p:nvSpPr>
        <p:spPr>
          <a:xfrm>
            <a:off x="1731602" y="2350968"/>
            <a:ext cx="6442799" cy="1366067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pPr lvl="0"/>
            <a:r>
              <a:rPr lang="en-US" sz="7700" dirty="0">
                <a:latin typeface="Nueva Std" pitchFamily="34" charset="0"/>
              </a:rPr>
              <a:t>T</a:t>
            </a:r>
            <a:r>
              <a:rPr lang="en" sz="7700" dirty="0">
                <a:latin typeface="Nueva Std" pitchFamily="34" charset="0"/>
              </a:rPr>
              <a:t>hank you</a:t>
            </a:r>
            <a:endParaRPr lang="en" sz="7700" dirty="0">
              <a:latin typeface="Nueva Std" pitchFamily="34" charset="0"/>
            </a:endParaRPr>
          </a:p>
        </p:txBody>
      </p:sp>
      <p:sp>
        <p:nvSpPr>
          <p:cNvPr id="9" name="Shape 51"/>
          <p:cNvSpPr txBox="1">
            <a:spLocks/>
          </p:cNvSpPr>
          <p:nvPr/>
        </p:nvSpPr>
        <p:spPr>
          <a:xfrm>
            <a:off x="1865146" y="4005065"/>
            <a:ext cx="6130192" cy="1366067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layfair Display"/>
              <a:buNone/>
              <a:defRPr sz="4800" b="1" i="1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r>
              <a:rPr lang="ko-KR" altLang="en-US" sz="2300" b="0" i="0" dirty="0">
                <a:latin typeface="KoPub돋움체 Light" pitchFamily="18" charset="-127"/>
                <a:ea typeface="KoPub돋움체 Light" pitchFamily="18" charset="-127"/>
              </a:rPr>
              <a:t>봐주셔서 감사합니다</a:t>
            </a:r>
            <a:r>
              <a:rPr lang="en-US" altLang="ko-KR" sz="2300" b="0" i="0" dirty="0">
                <a:latin typeface="KoPub돋움체 Light" pitchFamily="18" charset="-127"/>
                <a:ea typeface="KoPub돋움체 Light" pitchFamily="18" charset="-127"/>
              </a:rPr>
              <a:t>.</a:t>
            </a:r>
            <a:endParaRPr lang="en" sz="2300" dirty="0">
              <a:latin typeface="KoPub돋움체 Light" pitchFamily="18" charset="-127"/>
              <a:ea typeface="KoPub돋움체 Ligh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142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50490" y="740703"/>
            <a:ext cx="4434495" cy="768085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배너 디자인</a:t>
            </a:r>
            <a:endParaRPr lang="en" sz="2100" i="1" dirty="0">
              <a:latin typeface="+mj-ea"/>
              <a:ea typeface="+mj-ea"/>
            </a:endParaRPr>
          </a:p>
        </p:txBody>
      </p:sp>
      <p:grpSp>
        <p:nvGrpSpPr>
          <p:cNvPr id="96" name="Shape 96"/>
          <p:cNvGrpSpPr/>
          <p:nvPr/>
        </p:nvGrpSpPr>
        <p:grpSpPr>
          <a:xfrm>
            <a:off x="4784986" y="117039"/>
            <a:ext cx="336081" cy="489048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41" y="1490993"/>
            <a:ext cx="3607422" cy="155396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41" y="3123174"/>
            <a:ext cx="3607422" cy="155396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42" y="4755355"/>
            <a:ext cx="3607422" cy="1553967"/>
          </a:xfrm>
          <a:prstGeom prst="rect">
            <a:avLst/>
          </a:prstGeom>
        </p:spPr>
      </p:pic>
      <p:sp>
        <p:nvSpPr>
          <p:cNvPr id="13" name="Shape 95"/>
          <p:cNvSpPr txBox="1">
            <a:spLocks/>
          </p:cNvSpPr>
          <p:nvPr/>
        </p:nvSpPr>
        <p:spPr>
          <a:xfrm>
            <a:off x="4971425" y="740703"/>
            <a:ext cx="4434495" cy="768085"/>
          </a:xfrm>
          <a:prstGeom prst="rect">
            <a:avLst/>
          </a:prstGeom>
          <a:noFill/>
          <a:ln>
            <a:noFill/>
          </a:ln>
        </p:spPr>
        <p:txBody>
          <a:bodyPr lIns="107257" tIns="107257" rIns="107257" bIns="10725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◈"/>
              <a:defRPr sz="24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⬥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⬦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Char char="⬩"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0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536372" indent="-268186"/>
            <a:r>
              <a:rPr lang="ko-KR" altLang="en-US" sz="2100" i="1" dirty="0">
                <a:latin typeface="+mj-ea"/>
                <a:ea typeface="+mj-ea"/>
              </a:rPr>
              <a:t>아이콘 디자인</a:t>
            </a:r>
            <a:endParaRPr lang="en" sz="2100" i="1" dirty="0">
              <a:latin typeface="+mj-ea"/>
              <a:ea typeface="+mj-ea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104" y="2006100"/>
            <a:ext cx="598488" cy="7366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302" y="1761711"/>
            <a:ext cx="825500" cy="101600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406" y="1412776"/>
            <a:ext cx="1238250" cy="15240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224" y="3446260"/>
            <a:ext cx="598488" cy="73660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302" y="3306560"/>
            <a:ext cx="825500" cy="101600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165" y="3052560"/>
            <a:ext cx="1238250" cy="1524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224" y="5205937"/>
            <a:ext cx="598488" cy="7366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889" y="5022548"/>
            <a:ext cx="825500" cy="1016000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97" y="4706569"/>
            <a:ext cx="1238250" cy="152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071" y="438271"/>
            <a:ext cx="3644952" cy="5981460"/>
          </a:xfrm>
          <a:prstGeom prst="rect">
            <a:avLst/>
          </a:prstGeom>
        </p:spPr>
      </p:pic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28497" y="548680"/>
            <a:ext cx="3978442" cy="594240"/>
          </a:xfrm>
        </p:spPr>
        <p:txBody>
          <a:bodyPr/>
          <a:lstStyle/>
          <a:p>
            <a:r>
              <a:rPr lang="ko-KR" altLang="en-US" sz="2100" dirty="0">
                <a:latin typeface="+mj-ea"/>
                <a:ea typeface="+mj-ea"/>
              </a:rPr>
              <a:t>광고</a:t>
            </a:r>
            <a:r>
              <a:rPr lang="en-US" altLang="ko-KR" sz="2100" dirty="0">
                <a:latin typeface="+mj-ea"/>
                <a:ea typeface="+mj-ea"/>
              </a:rPr>
              <a:t>/</a:t>
            </a:r>
            <a:r>
              <a:rPr lang="ko-KR" altLang="en-US" sz="2100" dirty="0">
                <a:latin typeface="+mj-ea"/>
                <a:ea typeface="+mj-ea"/>
              </a:rPr>
              <a:t>상품 상세페이지 디자인</a:t>
            </a:r>
          </a:p>
        </p:txBody>
      </p:sp>
      <p:pic>
        <p:nvPicPr>
          <p:cNvPr id="6146" name="Picture 2" descr="D:\학생방\20170308\img2017030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1" y="1407971"/>
            <a:ext cx="4524503" cy="4454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1117377" y="1000200"/>
            <a:ext cx="7671300" cy="718800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r>
              <a:rPr lang="en"/>
              <a:t>You can also split your content</a:t>
            </a:r>
          </a:p>
        </p:txBody>
      </p:sp>
      <p:grpSp>
        <p:nvGrpSpPr>
          <p:cNvPr id="128" name="Shape 128"/>
          <p:cNvGrpSpPr/>
          <p:nvPr/>
        </p:nvGrpSpPr>
        <p:grpSpPr>
          <a:xfrm>
            <a:off x="4784986" y="117039"/>
            <a:ext cx="336081" cy="489048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775" y="1041486"/>
            <a:ext cx="6721303" cy="5816513"/>
          </a:xfrm>
          <a:prstGeom prst="rect">
            <a:avLst/>
          </a:prstGeom>
        </p:spPr>
      </p:pic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1442611" y="305988"/>
            <a:ext cx="2886321" cy="626737"/>
          </a:xfrm>
        </p:spPr>
        <p:txBody>
          <a:bodyPr/>
          <a:lstStyle/>
          <a:p>
            <a:r>
              <a:rPr lang="ko-KR" altLang="en-US" sz="2100" i="1" dirty="0" err="1">
                <a:latin typeface="+mj-ea"/>
                <a:ea typeface="+mj-ea"/>
              </a:rPr>
              <a:t>메인페이지</a:t>
            </a:r>
            <a:r>
              <a:rPr lang="ko-KR" altLang="en-US" sz="2100" i="1" dirty="0">
                <a:latin typeface="+mj-ea"/>
                <a:ea typeface="+mj-ea"/>
              </a:rPr>
              <a:t> 디자인</a:t>
            </a:r>
            <a:r>
              <a:rPr lang="en-US" altLang="ko-KR" sz="2100" i="1" dirty="0">
                <a:latin typeface="+mj-ea"/>
                <a:ea typeface="+mj-ea"/>
              </a:rPr>
              <a:t>Ⅰ</a:t>
            </a:r>
            <a:endParaRPr lang="ko-KR" altLang="en-US" sz="2100" i="1" dirty="0"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1117377" y="1000200"/>
            <a:ext cx="7671300" cy="718800"/>
          </a:xfrm>
          <a:prstGeom prst="rect">
            <a:avLst/>
          </a:prstGeom>
        </p:spPr>
        <p:txBody>
          <a:bodyPr lIns="107257" tIns="107257" rIns="107257" bIns="107257" anchor="t" anchorCtr="0">
            <a:noAutofit/>
          </a:bodyPr>
          <a:lstStyle/>
          <a:p>
            <a:r>
              <a:rPr lang="en"/>
              <a:t>You can also split your content</a:t>
            </a:r>
          </a:p>
        </p:txBody>
      </p:sp>
      <p:grpSp>
        <p:nvGrpSpPr>
          <p:cNvPr id="128" name="Shape 128"/>
          <p:cNvGrpSpPr/>
          <p:nvPr/>
        </p:nvGrpSpPr>
        <p:grpSpPr>
          <a:xfrm>
            <a:off x="4784986" y="117039"/>
            <a:ext cx="336081" cy="489048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1442610" y="305988"/>
            <a:ext cx="3042338" cy="626737"/>
          </a:xfrm>
        </p:spPr>
        <p:txBody>
          <a:bodyPr/>
          <a:lstStyle/>
          <a:p>
            <a:r>
              <a:rPr lang="ko-KR" altLang="en-US" sz="2100" i="1" dirty="0" err="1">
                <a:latin typeface="+mj-ea"/>
                <a:ea typeface="+mj-ea"/>
              </a:rPr>
              <a:t>메인페이지</a:t>
            </a:r>
            <a:r>
              <a:rPr lang="ko-KR" altLang="en-US" sz="2100" i="1" dirty="0">
                <a:latin typeface="+mj-ea"/>
                <a:ea typeface="+mj-ea"/>
              </a:rPr>
              <a:t> 디자인</a:t>
            </a:r>
            <a:r>
              <a:rPr lang="en-US" altLang="ko-KR" sz="2100" i="1" dirty="0">
                <a:latin typeface="+mj-ea"/>
                <a:ea typeface="+mj-ea"/>
              </a:rPr>
              <a:t>Ⅱ</a:t>
            </a:r>
            <a:endParaRPr lang="ko-KR" altLang="en-US" sz="2100" i="1" dirty="0">
              <a:latin typeface="+mj-ea"/>
              <a:ea typeface="+mj-ea"/>
            </a:endParaRPr>
          </a:p>
        </p:txBody>
      </p:sp>
      <p:pic>
        <p:nvPicPr>
          <p:cNvPr id="14338" name="Picture 2" descr="C:\Users\Administrator\Desktop\포폴\디자인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195" y="1083202"/>
            <a:ext cx="6058153" cy="5411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9658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Shape 141"/>
          <p:cNvGrpSpPr/>
          <p:nvPr/>
        </p:nvGrpSpPr>
        <p:grpSpPr>
          <a:xfrm>
            <a:off x="4784986" y="117039"/>
            <a:ext cx="336081" cy="489048"/>
            <a:chOff x="4636075" y="261925"/>
            <a:chExt cx="401800" cy="475050"/>
          </a:xfrm>
        </p:grpSpPr>
        <p:sp>
          <p:nvSpPr>
            <p:cNvPr id="142" name="Shape 142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pic>
        <p:nvPicPr>
          <p:cNvPr id="1026" name="Picture 2" descr="D:\학생방\20170322\android_back_resul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93" y="1604799"/>
            <a:ext cx="2160921" cy="4728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학생방\20170322\android_weather_resul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990" y="1604799"/>
            <a:ext cx="220199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:\학생방\20170322\ios_back_result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205" y="1604799"/>
            <a:ext cx="2236400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D:\학생방\20170322\ios_weather_resul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9277" y="1604799"/>
            <a:ext cx="2198554" cy="481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텍스트 개체 틀 2"/>
          <p:cNvSpPr>
            <a:spLocks noGrp="1"/>
          </p:cNvSpPr>
          <p:nvPr>
            <p:ph type="body" idx="2"/>
          </p:nvPr>
        </p:nvSpPr>
        <p:spPr>
          <a:xfrm>
            <a:off x="584514" y="517898"/>
            <a:ext cx="3195823" cy="626737"/>
          </a:xfrm>
        </p:spPr>
        <p:txBody>
          <a:bodyPr/>
          <a:lstStyle/>
          <a:p>
            <a:r>
              <a:rPr lang="ko-KR" altLang="en-US" i="1" dirty="0" err="1" smtClean="0">
                <a:latin typeface="+mj-ea"/>
                <a:ea typeface="+mj-ea"/>
              </a:rPr>
              <a:t>모바일</a:t>
            </a:r>
            <a:r>
              <a:rPr lang="ko-KR" altLang="en-US" i="1" dirty="0" smtClean="0">
                <a:latin typeface="+mj-ea"/>
                <a:ea typeface="+mj-ea"/>
              </a:rPr>
              <a:t> </a:t>
            </a:r>
            <a:r>
              <a:rPr lang="en-US" altLang="ko-KR" i="1" dirty="0" smtClean="0">
                <a:latin typeface="+mj-ea"/>
                <a:ea typeface="+mj-ea"/>
              </a:rPr>
              <a:t>UI/UX</a:t>
            </a:r>
            <a:r>
              <a:rPr lang="ko-KR" altLang="en-US" i="1" dirty="0">
                <a:latin typeface="+mj-ea"/>
                <a:ea typeface="+mj-ea"/>
              </a:rPr>
              <a:t> 디자인 </a:t>
            </a:r>
            <a:r>
              <a:rPr lang="en-US" altLang="ko-KR" i="1" dirty="0">
                <a:latin typeface="+mj-ea"/>
                <a:ea typeface="+mj-ea"/>
              </a:rPr>
              <a:t>Ⅰ</a:t>
            </a:r>
            <a:endParaRPr lang="ko-KR" altLang="en-US" i="1" dirty="0"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Yori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</TotalTime>
  <Words>655</Words>
  <Application>Microsoft Office PowerPoint</Application>
  <PresentationFormat>A4 용지(210x297mm)</PresentationFormat>
  <Paragraphs>131</Paragraphs>
  <Slides>42</Slides>
  <Notes>41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3" baseType="lpstr">
      <vt:lpstr>Yorick template</vt:lpstr>
      <vt:lpstr>portfolio</vt:lpstr>
      <vt:lpstr>“하루하루 발전하는 웹 디자이너 임슬비입니다.”</vt:lpstr>
      <vt:lpstr>목차</vt:lpstr>
      <vt:lpstr>개인 디자인 작업</vt:lpstr>
      <vt:lpstr>PowerPoint 프레젠테이션</vt:lpstr>
      <vt:lpstr>PowerPoint 프레젠테이션</vt:lpstr>
      <vt:lpstr>You can also split your content</vt:lpstr>
      <vt:lpstr>You can also split your content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팀 프로젝트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개인 프로젝트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Administrator</dc:creator>
  <cp:lastModifiedBy>Windows 사용자</cp:lastModifiedBy>
  <cp:revision>40</cp:revision>
  <dcterms:modified xsi:type="dcterms:W3CDTF">2017-06-05T08:45:20Z</dcterms:modified>
</cp:coreProperties>
</file>